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vas Loukidis" initials="SL" lastIdx="2" clrIdx="0">
    <p:extLst>
      <p:ext uri="{19B8F6BF-5375-455C-9EA6-DF929625EA0E}">
        <p15:presenceInfo xmlns:p15="http://schemas.microsoft.com/office/powerpoint/2012/main" xmlns="" userId="c19ab1bdb71a28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15" autoAdjust="0"/>
    <p:restoredTop sz="94660"/>
  </p:normalViewPr>
  <p:slideViewPr>
    <p:cSldViewPr snapToGrid="0">
      <p:cViewPr varScale="1">
        <p:scale>
          <a:sx n="96" d="100"/>
          <a:sy n="96" d="100"/>
        </p:scale>
        <p:origin x="-108" y="-8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pPr/>
              <a:t>4/27/2023</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55BA285-9698-1B45-8319-D90A8C63F150}"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34695" y="2824269"/>
            <a:ext cx="4608576"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54792" y="2821491"/>
            <a:ext cx="4608576"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pPr/>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pPr/>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pPr/>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1CFCDFD-B4CF-A241-8D71-E814B10BEAF4}"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pPr/>
              <a:t>4/27/2023</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pPr/>
              <a:t>4/27/2023</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kin_effect" TargetMode="External"/><Relationship Id="rId2" Type="http://schemas.openxmlformats.org/officeDocument/2006/relationships/hyperlink" Target="https://itis.swiss/virtual-population/tissue-properties/database/tissue-frequency-cha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048A56B-4B53-4D6C-9EE6-10C67BFDF6C0}"/>
              </a:ext>
            </a:extLst>
          </p:cNvPr>
          <p:cNvSpPr>
            <a:spLocks noGrp="1"/>
          </p:cNvSpPr>
          <p:nvPr>
            <p:ph type="ctrTitle"/>
          </p:nvPr>
        </p:nvSpPr>
        <p:spPr>
          <a:xfrm>
            <a:off x="2493105" y="755374"/>
            <a:ext cx="8561747" cy="2673626"/>
          </a:xfrm>
        </p:spPr>
        <p:txBody>
          <a:bodyPr>
            <a:normAutofit/>
          </a:bodyPr>
          <a:lstStyle/>
          <a:p>
            <a:pPr algn="ctr"/>
            <a:r>
              <a:rPr lang="el-GR" sz="2000" b="1" dirty="0"/>
              <a:t>ΕΘΝΙΚΟ ΚΑΙ ΚΑΠΟΔΙΣΤΡΙΑΚΟ ΠΑΝΕΠΙΣΤΗΜΙΟ ΑΘΗΝΩΝ</a:t>
            </a:r>
            <a:br>
              <a:rPr lang="el-GR" sz="2000" b="1" dirty="0"/>
            </a:br>
            <a:r>
              <a:rPr lang="el-GR" sz="2000" b="1" dirty="0"/>
              <a:t>ΙΑΤΡΙΚΗ ΣΧΟΛΗ</a:t>
            </a:r>
            <a:r>
              <a:rPr lang="el-GR" sz="2000" dirty="0"/>
              <a:t/>
            </a:r>
            <a:br>
              <a:rPr lang="el-GR" sz="2000" dirty="0"/>
            </a:br>
            <a:r>
              <a:rPr lang="el-GR" sz="2000" dirty="0"/>
              <a:t/>
            </a:r>
            <a:br>
              <a:rPr lang="el-GR" sz="2000" dirty="0"/>
            </a:br>
            <a:r>
              <a:rPr lang="el-GR" sz="2000" dirty="0"/>
              <a:t/>
            </a:r>
            <a:br>
              <a:rPr lang="el-GR" sz="2000" dirty="0"/>
            </a:br>
            <a:r>
              <a:rPr lang="el-GR" sz="2000" dirty="0"/>
              <a:t>ΜΟΝΤΕΛΟΠΟΙΗΣΗ ΔΙΑΤΑΞΗΣ ΧΩΡΗΤΙΚΗΣ ΥΠΕΡΘΕΡΜΙΑΣ ΣΥΧΝΟΤΗΤΑΣ 27.12</a:t>
            </a:r>
            <a:r>
              <a:rPr lang="en-US" sz="2000" dirty="0"/>
              <a:t> </a:t>
            </a:r>
            <a:r>
              <a:rPr lang="en-US" sz="2000" dirty="0" err="1"/>
              <a:t>MHz.</a:t>
            </a:r>
            <a:r>
              <a:rPr lang="en-US" sz="2000" dirty="0"/>
              <a:t> </a:t>
            </a:r>
            <a:r>
              <a:rPr lang="el-GR" sz="2000" dirty="0"/>
              <a:t>ΑΡΙΘΜΗΤΙΚΕΣ ΑΝΑΛΥΣΕΙΣ ΚΑΙ ΑΠΟΤΕΛΕΣΜΑΤΑ ΜΕ ΧΡΗΣΗ ΤΡΙΩΝ ΤΥΠΩΝ ΒΙΟΛΟΓΙΚΩΝ ΙΣΤΩΝ</a:t>
            </a:r>
            <a:br>
              <a:rPr lang="el-GR" sz="2000" dirty="0"/>
            </a:br>
            <a:endParaRPr lang="el-GR" sz="2000" dirty="0"/>
          </a:p>
        </p:txBody>
      </p:sp>
      <p:sp>
        <p:nvSpPr>
          <p:cNvPr id="3" name="Υπότιτλος 2">
            <a:extLst>
              <a:ext uri="{FF2B5EF4-FFF2-40B4-BE49-F238E27FC236}">
                <a16:creationId xmlns:a16="http://schemas.microsoft.com/office/drawing/2014/main" xmlns="" id="{4271E559-271F-4F39-B141-B6A3BA3C6FFB}"/>
              </a:ext>
            </a:extLst>
          </p:cNvPr>
          <p:cNvSpPr>
            <a:spLocks noGrp="1"/>
          </p:cNvSpPr>
          <p:nvPr>
            <p:ph type="subTitle" idx="1"/>
          </p:nvPr>
        </p:nvSpPr>
        <p:spPr>
          <a:xfrm>
            <a:off x="2493106" y="4373218"/>
            <a:ext cx="8561746" cy="1364974"/>
          </a:xfrm>
        </p:spPr>
        <p:txBody>
          <a:bodyPr/>
          <a:lstStyle/>
          <a:p>
            <a:pPr algn="ctr"/>
            <a:r>
              <a:rPr lang="el-GR" spc="100" dirty="0"/>
              <a:t>ΣΑΒΒΑΣ ΛΟΥΚΙΔΗΣ</a:t>
            </a:r>
          </a:p>
          <a:p>
            <a:pPr algn="ctr"/>
            <a:r>
              <a:rPr lang="el-GR" spc="100" dirty="0"/>
              <a:t>ΑΘΗΝΑ 2020</a:t>
            </a:r>
          </a:p>
        </p:txBody>
      </p:sp>
    </p:spTree>
    <p:extLst>
      <p:ext uri="{BB962C8B-B14F-4D97-AF65-F5344CB8AC3E}">
        <p14:creationId xmlns:p14="http://schemas.microsoft.com/office/powerpoint/2010/main" xmlns="" val="293487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208E77-95B7-48BE-9FFF-0212DB592C74}"/>
              </a:ext>
            </a:extLst>
          </p:cNvPr>
          <p:cNvSpPr>
            <a:spLocks noGrp="1"/>
          </p:cNvSpPr>
          <p:nvPr>
            <p:ph type="title"/>
          </p:nvPr>
        </p:nvSpPr>
        <p:spPr/>
        <p:txBody>
          <a:bodyPr/>
          <a:lstStyle/>
          <a:p>
            <a:pPr algn="ctr"/>
            <a:r>
              <a:rPr lang="el-GR" dirty="0"/>
              <a:t>ΔΙΗΛΕΚΤΡΙΚΕΣ ΙΔΙΟΤΗΤΕΣ ΙΣΤΩΝ</a:t>
            </a:r>
          </a:p>
        </p:txBody>
      </p:sp>
      <p:pic>
        <p:nvPicPr>
          <p:cNvPr id="6" name="Θέση περιεχομένου 5">
            <a:extLst>
              <a:ext uri="{FF2B5EF4-FFF2-40B4-BE49-F238E27FC236}">
                <a16:creationId xmlns:a16="http://schemas.microsoft.com/office/drawing/2014/main" xmlns="" id="{00E1AF21-68C9-49C6-8ECF-7965B2B196C1}"/>
              </a:ext>
            </a:extLst>
          </p:cNvPr>
          <p:cNvPicPr>
            <a:picLocks noGrp="1" noChangeAspect="1"/>
          </p:cNvPicPr>
          <p:nvPr>
            <p:ph sz="half" idx="1"/>
          </p:nvPr>
        </p:nvPicPr>
        <p:blipFill>
          <a:blip r:embed="rId2"/>
          <a:stretch>
            <a:fillRect/>
          </a:stretch>
        </p:blipFill>
        <p:spPr>
          <a:xfrm>
            <a:off x="1535113" y="2071500"/>
            <a:ext cx="4608512" cy="3219638"/>
          </a:xfrm>
        </p:spPr>
      </p:pic>
      <p:pic>
        <p:nvPicPr>
          <p:cNvPr id="8" name="Θέση περιεχομένου 7">
            <a:extLst>
              <a:ext uri="{FF2B5EF4-FFF2-40B4-BE49-F238E27FC236}">
                <a16:creationId xmlns:a16="http://schemas.microsoft.com/office/drawing/2014/main" xmlns="" id="{FC0F97F0-54C7-4BEA-84E4-D4C96E1FA53E}"/>
              </a:ext>
            </a:extLst>
          </p:cNvPr>
          <p:cNvPicPr>
            <a:picLocks noGrp="1" noChangeAspect="1"/>
          </p:cNvPicPr>
          <p:nvPr>
            <p:ph sz="half" idx="2"/>
          </p:nvPr>
        </p:nvPicPr>
        <p:blipFill>
          <a:blip r:embed="rId3"/>
          <a:stretch>
            <a:fillRect/>
          </a:stretch>
        </p:blipFill>
        <p:spPr>
          <a:xfrm>
            <a:off x="6989762" y="2185988"/>
            <a:ext cx="3533775" cy="3105150"/>
          </a:xfrm>
        </p:spPr>
      </p:pic>
      <p:sp>
        <p:nvSpPr>
          <p:cNvPr id="11" name="TextBox 10">
            <a:extLst>
              <a:ext uri="{FF2B5EF4-FFF2-40B4-BE49-F238E27FC236}">
                <a16:creationId xmlns:a16="http://schemas.microsoft.com/office/drawing/2014/main" xmlns="" id="{84D07F17-2698-4030-B3C5-6F0DB3DBD6BA}"/>
              </a:ext>
            </a:extLst>
          </p:cNvPr>
          <p:cNvSpPr txBox="1"/>
          <p:nvPr/>
        </p:nvSpPr>
        <p:spPr>
          <a:xfrm>
            <a:off x="1534695" y="5579165"/>
            <a:ext cx="4561305" cy="461665"/>
          </a:xfrm>
          <a:prstGeom prst="rect">
            <a:avLst/>
          </a:prstGeom>
          <a:noFill/>
        </p:spPr>
        <p:txBody>
          <a:bodyPr wrap="square" rtlCol="0">
            <a:spAutoFit/>
          </a:bodyPr>
          <a:lstStyle/>
          <a:p>
            <a:pPr algn="ctr"/>
            <a:r>
              <a:rPr lang="el-GR" sz="1200" u="sng" dirty="0"/>
              <a:t>Διάγραμμα 1</a:t>
            </a:r>
            <a:r>
              <a:rPr lang="el-GR" sz="1200" dirty="0"/>
              <a:t>: Βάθος Διείσδυσης στο δέρμα, λίπος και μυϊκό ιστό. [5]</a:t>
            </a:r>
          </a:p>
        </p:txBody>
      </p:sp>
      <p:sp>
        <p:nvSpPr>
          <p:cNvPr id="12" name="TextBox 11">
            <a:extLst>
              <a:ext uri="{FF2B5EF4-FFF2-40B4-BE49-F238E27FC236}">
                <a16:creationId xmlns:a16="http://schemas.microsoft.com/office/drawing/2014/main" xmlns="" id="{B9CE76AA-70CF-4B75-8320-0255536AD458}"/>
              </a:ext>
            </a:extLst>
          </p:cNvPr>
          <p:cNvSpPr txBox="1"/>
          <p:nvPr/>
        </p:nvSpPr>
        <p:spPr>
          <a:xfrm>
            <a:off x="6989762" y="5433391"/>
            <a:ext cx="3533775" cy="646331"/>
          </a:xfrm>
          <a:prstGeom prst="rect">
            <a:avLst/>
          </a:prstGeom>
          <a:noFill/>
        </p:spPr>
        <p:txBody>
          <a:bodyPr wrap="square" rtlCol="0">
            <a:spAutoFit/>
          </a:bodyPr>
          <a:lstStyle/>
          <a:p>
            <a:pPr algn="ctr"/>
            <a:r>
              <a:rPr lang="el-GR" sz="1200" u="sng" dirty="0"/>
              <a:t>Διάγραμμα 2</a:t>
            </a:r>
            <a:r>
              <a:rPr lang="el-GR" sz="1200" dirty="0"/>
              <a:t>: Απορρόφηση Ισχύος στον μυϊκό ιστό από επίπεδο κύμα συναρτήσει του Βάθους Διείσδυσης σε διαφορετικές συχνότητες.[6]</a:t>
            </a:r>
          </a:p>
        </p:txBody>
      </p:sp>
    </p:spTree>
    <p:extLst>
      <p:ext uri="{BB962C8B-B14F-4D97-AF65-F5344CB8AC3E}">
        <p14:creationId xmlns:p14="http://schemas.microsoft.com/office/powerpoint/2010/main" xmlns="" val="42381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DF7CE3-A921-40CA-8AEE-F31B1ADFBA35}"/>
              </a:ext>
            </a:extLst>
          </p:cNvPr>
          <p:cNvSpPr>
            <a:spLocks noGrp="1"/>
          </p:cNvSpPr>
          <p:nvPr>
            <p:ph type="title"/>
          </p:nvPr>
        </p:nvSpPr>
        <p:spPr/>
        <p:txBody>
          <a:bodyPr/>
          <a:lstStyle/>
          <a:p>
            <a:pPr algn="ctr"/>
            <a:r>
              <a:rPr lang="el-GR" dirty="0"/>
              <a:t>ΗΛΕΚΤΡΟΜΑΓΝΗΤΙΚΟΙ ΕΦΑΡΜΟΓΕΙΣ </a:t>
            </a:r>
            <a:r>
              <a:rPr lang="el-GR" sz="1200" dirty="0"/>
              <a:t>[5] </a:t>
            </a:r>
          </a:p>
        </p:txBody>
      </p:sp>
      <p:sp>
        <p:nvSpPr>
          <p:cNvPr id="3" name="Θέση περιεχομένου 2">
            <a:extLst>
              <a:ext uri="{FF2B5EF4-FFF2-40B4-BE49-F238E27FC236}">
                <a16:creationId xmlns:a16="http://schemas.microsoft.com/office/drawing/2014/main" xmlns="" id="{A6E52446-A3A2-439C-B386-D6C536DBBFF4}"/>
              </a:ext>
            </a:extLst>
          </p:cNvPr>
          <p:cNvSpPr>
            <a:spLocks noGrp="1"/>
          </p:cNvSpPr>
          <p:nvPr>
            <p:ph idx="1"/>
          </p:nvPr>
        </p:nvSpPr>
        <p:spPr/>
        <p:txBody>
          <a:bodyPr/>
          <a:lstStyle/>
          <a:p>
            <a:r>
              <a:rPr lang="el-GR" dirty="0"/>
              <a:t>Κύκλωμα </a:t>
            </a:r>
            <a:r>
              <a:rPr lang="en-US" dirty="0"/>
              <a:t>RLC</a:t>
            </a:r>
            <a:r>
              <a:rPr lang="el-GR" dirty="0"/>
              <a:t> (</a:t>
            </a:r>
            <a:r>
              <a:rPr lang="en-US" dirty="0"/>
              <a:t>AC). </a:t>
            </a:r>
            <a:r>
              <a:rPr lang="el-GR" dirty="0"/>
              <a:t>Έλεγχος των </a:t>
            </a:r>
            <a:r>
              <a:rPr lang="en-US" dirty="0"/>
              <a:t>L, C</a:t>
            </a:r>
          </a:p>
          <a:p>
            <a:r>
              <a:rPr lang="en-US" u="sng" dirty="0"/>
              <a:t>Distance Related Losses (DRL)</a:t>
            </a:r>
            <a:r>
              <a:rPr lang="el-GR" dirty="0"/>
              <a:t>: Τοποθέτηση κεραίας κοντά στον ιστό</a:t>
            </a:r>
          </a:p>
          <a:p>
            <a:r>
              <a:rPr lang="en-US" u="sng" dirty="0"/>
              <a:t>Mismatch Losses (ML</a:t>
            </a:r>
            <a:r>
              <a:rPr lang="el-GR" u="sng" dirty="0"/>
              <a:t>)</a:t>
            </a:r>
            <a:r>
              <a:rPr lang="el-GR" dirty="0"/>
              <a:t>: Αποσυντονισμός λόγω διαφορετικών δομών του ανθρώπινου σώματος</a:t>
            </a:r>
          </a:p>
          <a:p>
            <a:r>
              <a:rPr lang="el-GR" dirty="0"/>
              <a:t>Λύση: Τοποθέτηση κεραίας σε ενδιάμεση απόσταση ώστε να ελαχιστοποιηθούν οι δύο παράγοντες</a:t>
            </a:r>
          </a:p>
        </p:txBody>
      </p:sp>
    </p:spTree>
    <p:extLst>
      <p:ext uri="{BB962C8B-B14F-4D97-AF65-F5344CB8AC3E}">
        <p14:creationId xmlns:p14="http://schemas.microsoft.com/office/powerpoint/2010/main" xmlns="" val="1110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07EBB14-B903-41D3-BEC5-25698159F15B}"/>
              </a:ext>
            </a:extLst>
          </p:cNvPr>
          <p:cNvSpPr>
            <a:spLocks noGrp="1"/>
          </p:cNvSpPr>
          <p:nvPr>
            <p:ph type="title"/>
          </p:nvPr>
        </p:nvSpPr>
        <p:spPr/>
        <p:txBody>
          <a:bodyPr/>
          <a:lstStyle/>
          <a:p>
            <a:pPr algn="ctr"/>
            <a:r>
              <a:rPr lang="el-GR" dirty="0"/>
              <a:t>ΠΛΕΟΝΕΚΤΗΜΑΤΑ – ΜΕΙΟΝΕΚΤΗΜΑΤΑ </a:t>
            </a:r>
            <a:r>
              <a:rPr lang="el-GR" sz="1200" dirty="0"/>
              <a:t>[6]</a:t>
            </a:r>
            <a:endParaRPr lang="el-GR" dirty="0"/>
          </a:p>
        </p:txBody>
      </p:sp>
      <p:sp>
        <p:nvSpPr>
          <p:cNvPr id="3" name="Θέση κειμένου 2">
            <a:extLst>
              <a:ext uri="{FF2B5EF4-FFF2-40B4-BE49-F238E27FC236}">
                <a16:creationId xmlns:a16="http://schemas.microsoft.com/office/drawing/2014/main" xmlns="" id="{D179BDA8-48A0-4351-98C2-4A73C1D0AC3E}"/>
              </a:ext>
            </a:extLst>
          </p:cNvPr>
          <p:cNvSpPr>
            <a:spLocks noGrp="1"/>
          </p:cNvSpPr>
          <p:nvPr>
            <p:ph type="body" idx="1"/>
          </p:nvPr>
        </p:nvSpPr>
        <p:spPr>
          <a:xfrm>
            <a:off x="1534695" y="2019550"/>
            <a:ext cx="4608576" cy="471860"/>
          </a:xfrm>
        </p:spPr>
        <p:txBody>
          <a:bodyPr/>
          <a:lstStyle/>
          <a:p>
            <a:pPr algn="ctr"/>
            <a:r>
              <a:rPr lang="el-GR" dirty="0"/>
              <a:t>ΠΛΕΟΝΕΚΤΗΜΑΤΑ</a:t>
            </a:r>
          </a:p>
        </p:txBody>
      </p:sp>
      <p:sp>
        <p:nvSpPr>
          <p:cNvPr id="4" name="Θέση περιεχομένου 3">
            <a:extLst>
              <a:ext uri="{FF2B5EF4-FFF2-40B4-BE49-F238E27FC236}">
                <a16:creationId xmlns:a16="http://schemas.microsoft.com/office/drawing/2014/main" xmlns="" id="{8AE07432-E70E-431D-A11A-48B93388BAFB}"/>
              </a:ext>
            </a:extLst>
          </p:cNvPr>
          <p:cNvSpPr>
            <a:spLocks noGrp="1"/>
          </p:cNvSpPr>
          <p:nvPr>
            <p:ph sz="half" idx="2"/>
          </p:nvPr>
        </p:nvSpPr>
        <p:spPr>
          <a:xfrm>
            <a:off x="1534695" y="2491410"/>
            <a:ext cx="4608576" cy="3562427"/>
          </a:xfrm>
        </p:spPr>
        <p:txBody>
          <a:bodyPr>
            <a:normAutofit fontScale="25000" lnSpcReduction="20000"/>
          </a:bodyPr>
          <a:lstStyle/>
          <a:p>
            <a:pPr lvl="0"/>
            <a:r>
              <a:rPr lang="el-GR" sz="6000" dirty="0"/>
              <a:t>Είναι σχετικά απλό να ελεγχθεί η ισχύς εξόδου από τη γεννήτρια.</a:t>
            </a:r>
          </a:p>
          <a:p>
            <a:pPr lvl="0"/>
            <a:r>
              <a:rPr lang="el-GR" sz="6000" dirty="0"/>
              <a:t>Η παραγωγή ραδιοκυμάτων ή μικροκυμάτων είναι φθηνή διαδικασία.</a:t>
            </a:r>
          </a:p>
          <a:p>
            <a:pPr lvl="0"/>
            <a:r>
              <a:rPr lang="el-GR" sz="6000" dirty="0"/>
              <a:t>Αν και δεν υπάρχει πιθανότητα θεραπείας για τον καρκίνο των οστών, οι ηλεκτρομαγνητικές τεχνικές έχουν αποτέλεσμα στο στήθος και τα άκρα του σώματος.</a:t>
            </a:r>
          </a:p>
          <a:p>
            <a:pPr lvl="0"/>
            <a:r>
              <a:rPr lang="el-GR" sz="6000" dirty="0"/>
              <a:t>Οι μηχανισμοί αλληλεπίδρασης ραδιοκυμάτων ή μικροκυμάτων με τους βιολογικούς ιστούς έχουν κατανοηθεί σε πολύ μεγάλο βαθμό, οδηγώντας στην ανάπτυξη αποτελεσματικότερων συστημάτων.</a:t>
            </a:r>
          </a:p>
          <a:p>
            <a:endParaRPr lang="el-GR" dirty="0"/>
          </a:p>
        </p:txBody>
      </p:sp>
      <p:sp>
        <p:nvSpPr>
          <p:cNvPr id="5" name="Θέση κειμένου 4">
            <a:extLst>
              <a:ext uri="{FF2B5EF4-FFF2-40B4-BE49-F238E27FC236}">
                <a16:creationId xmlns:a16="http://schemas.microsoft.com/office/drawing/2014/main" xmlns="" id="{3D00FC18-3369-4CAD-9DAA-2C5B25B479DE}"/>
              </a:ext>
            </a:extLst>
          </p:cNvPr>
          <p:cNvSpPr>
            <a:spLocks noGrp="1"/>
          </p:cNvSpPr>
          <p:nvPr>
            <p:ph type="body" sz="quarter" idx="3"/>
          </p:nvPr>
        </p:nvSpPr>
        <p:spPr>
          <a:xfrm>
            <a:off x="6454791" y="2023003"/>
            <a:ext cx="4608576" cy="468407"/>
          </a:xfrm>
        </p:spPr>
        <p:txBody>
          <a:bodyPr/>
          <a:lstStyle/>
          <a:p>
            <a:pPr algn="ctr"/>
            <a:r>
              <a:rPr lang="el-GR" dirty="0"/>
              <a:t>ΜΕΙΟΝΕΚΤΗΜΑΤΑ</a:t>
            </a:r>
          </a:p>
        </p:txBody>
      </p:sp>
      <p:sp>
        <p:nvSpPr>
          <p:cNvPr id="6" name="Θέση περιεχομένου 5">
            <a:extLst>
              <a:ext uri="{FF2B5EF4-FFF2-40B4-BE49-F238E27FC236}">
                <a16:creationId xmlns:a16="http://schemas.microsoft.com/office/drawing/2014/main" xmlns="" id="{957C84E3-793B-4C1C-BE8A-C79525AD71DB}"/>
              </a:ext>
            </a:extLst>
          </p:cNvPr>
          <p:cNvSpPr>
            <a:spLocks noGrp="1"/>
          </p:cNvSpPr>
          <p:nvPr>
            <p:ph sz="quarter" idx="4"/>
          </p:nvPr>
        </p:nvSpPr>
        <p:spPr>
          <a:xfrm>
            <a:off x="6454792" y="2491411"/>
            <a:ext cx="4608576" cy="3087754"/>
          </a:xfrm>
        </p:spPr>
        <p:txBody>
          <a:bodyPr>
            <a:normAutofit fontScale="25000" lnSpcReduction="20000"/>
          </a:bodyPr>
          <a:lstStyle/>
          <a:p>
            <a:pPr lvl="0"/>
            <a:r>
              <a:rPr lang="el-GR" sz="6000" dirty="0"/>
              <a:t>Τα ηλεκτρομαγνητικά κύματα </a:t>
            </a:r>
            <a:r>
              <a:rPr lang="el-GR" sz="6000" dirty="0" err="1"/>
              <a:t>απορροφώνται</a:t>
            </a:r>
            <a:r>
              <a:rPr lang="el-GR" sz="6000" dirty="0"/>
              <a:t> κυρίως από ιστούς που περιέχουν νερό και είναι πιθανό να προκαλέσουν μεγάλη άνοδο της θερμοκρασίας σε όργανα όπως η καρδιά, το στομάχι, κ.ά..</a:t>
            </a:r>
          </a:p>
          <a:p>
            <a:pPr lvl="0"/>
            <a:r>
              <a:rPr lang="el-GR" sz="6000" dirty="0"/>
              <a:t>Το λίπος που βρίσκεται μετά την </a:t>
            </a:r>
            <a:r>
              <a:rPr lang="el-GR" sz="6000" dirty="0" err="1"/>
              <a:t>διεπιφάνεια</a:t>
            </a:r>
            <a:r>
              <a:rPr lang="el-GR" sz="6000" dirty="0"/>
              <a:t> λίπους – μυ ενδέχεται να υπερθερμανθεί λόγω ανακλάσεων, οι οποίες με τη σειρά τους ενδέχεται να </a:t>
            </a:r>
            <a:r>
              <a:rPr lang="el-GR" sz="6000" dirty="0" err="1"/>
              <a:t>παράξουν</a:t>
            </a:r>
            <a:r>
              <a:rPr lang="el-GR" sz="6000" dirty="0"/>
              <a:t> στάσιμα κύματα στην περιοχή.</a:t>
            </a:r>
          </a:p>
          <a:p>
            <a:pPr lvl="0"/>
            <a:r>
              <a:rPr lang="el-GR" sz="6000" dirty="0"/>
              <a:t>Η εστίαση είναι δύσκολη στις χαμηλές συχνότητες.</a:t>
            </a:r>
          </a:p>
          <a:p>
            <a:endParaRPr lang="el-GR" dirty="0"/>
          </a:p>
        </p:txBody>
      </p:sp>
    </p:spTree>
    <p:extLst>
      <p:ext uri="{BB962C8B-B14F-4D97-AF65-F5344CB8AC3E}">
        <p14:creationId xmlns:p14="http://schemas.microsoft.com/office/powerpoint/2010/main" xmlns="" val="175883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D11938-7A0D-4836-8411-A116A61741DE}"/>
              </a:ext>
            </a:extLst>
          </p:cNvPr>
          <p:cNvSpPr>
            <a:spLocks noGrp="1"/>
          </p:cNvSpPr>
          <p:nvPr>
            <p:ph type="title"/>
          </p:nvPr>
        </p:nvSpPr>
        <p:spPr/>
        <p:txBody>
          <a:bodyPr/>
          <a:lstStyle/>
          <a:p>
            <a:pPr algn="ctr"/>
            <a:r>
              <a:rPr lang="el-GR" dirty="0"/>
              <a:t>ΠΡΟΣΟΜΟΙΩΣΗ ΧΩΡΗΤΙΚΩΝ ΕΦΑΡΜΟΓΕΩΝ </a:t>
            </a:r>
            <a:r>
              <a:rPr lang="en-US" dirty="0"/>
              <a:t>RF </a:t>
            </a:r>
            <a:r>
              <a:rPr lang="el-GR" dirty="0"/>
              <a:t>ΑΚΤΙΝΟΒΟΛΙΑΣ 27.12 </a:t>
            </a:r>
            <a:r>
              <a:rPr lang="en-US" dirty="0"/>
              <a:t>MHz</a:t>
            </a:r>
            <a:endParaRPr lang="el-GR" dirty="0"/>
          </a:p>
        </p:txBody>
      </p:sp>
      <p:sp>
        <p:nvSpPr>
          <p:cNvPr id="3" name="Θέση περιεχομένου 2">
            <a:extLst>
              <a:ext uri="{FF2B5EF4-FFF2-40B4-BE49-F238E27FC236}">
                <a16:creationId xmlns:a16="http://schemas.microsoft.com/office/drawing/2014/main" xmlns="" id="{D11DFC22-6777-46CA-A37A-E6413D6E14A9}"/>
              </a:ext>
            </a:extLst>
          </p:cNvPr>
          <p:cNvSpPr>
            <a:spLocks noGrp="1"/>
          </p:cNvSpPr>
          <p:nvPr>
            <p:ph idx="1"/>
          </p:nvPr>
        </p:nvSpPr>
        <p:spPr>
          <a:xfrm>
            <a:off x="1534696" y="2015732"/>
            <a:ext cx="9520158" cy="3629694"/>
          </a:xfrm>
        </p:spPr>
        <p:txBody>
          <a:bodyPr/>
          <a:lstStyle/>
          <a:p>
            <a:endParaRPr lang="el-GR" dirty="0"/>
          </a:p>
          <a:p>
            <a:r>
              <a:rPr lang="el-GR" dirty="0"/>
              <a:t>Πυκνωτής κυκλώματος </a:t>
            </a:r>
            <a:r>
              <a:rPr lang="en-US" dirty="0"/>
              <a:t>RLC. </a:t>
            </a:r>
            <a:r>
              <a:rPr lang="en-US" dirty="0" err="1"/>
              <a:t>Comsol</a:t>
            </a:r>
            <a:r>
              <a:rPr lang="en-US" dirty="0"/>
              <a:t> Multiphysics</a:t>
            </a:r>
          </a:p>
          <a:p>
            <a:r>
              <a:rPr lang="el-GR" dirty="0"/>
              <a:t>Αποτελείται από: 2</a:t>
            </a:r>
            <a:r>
              <a:rPr lang="en-US" dirty="0"/>
              <a:t> </a:t>
            </a:r>
            <a:r>
              <a:rPr lang="el-GR" dirty="0" err="1"/>
              <a:t>εφαρμογείς</a:t>
            </a:r>
            <a:r>
              <a:rPr lang="el-GR" dirty="0"/>
              <a:t>, χώρο διηλεκτρικού, κύλινδρο σταθερότητας διηλεκτρικού, 2 καλώδια (</a:t>
            </a:r>
            <a:r>
              <a:rPr lang="en-US" dirty="0"/>
              <a:t>lines) </a:t>
            </a:r>
            <a:r>
              <a:rPr lang="el-GR" dirty="0" err="1"/>
              <a:t>διαρρεόμενα</a:t>
            </a:r>
            <a:r>
              <a:rPr lang="el-GR" dirty="0"/>
              <a:t> από </a:t>
            </a:r>
            <a:r>
              <a:rPr lang="en-US" dirty="0"/>
              <a:t>AC </a:t>
            </a:r>
            <a:r>
              <a:rPr lang="el-GR" dirty="0"/>
              <a:t>ρεύμα προς τους οπλισμούς</a:t>
            </a:r>
            <a:r>
              <a:rPr lang="en-US" dirty="0"/>
              <a:t>. </a:t>
            </a:r>
            <a:r>
              <a:rPr lang="el-GR" dirty="0"/>
              <a:t>Περιβάλλεται από ατμοσφαιρικό αέρα.</a:t>
            </a:r>
          </a:p>
          <a:p>
            <a:r>
              <a:rPr lang="el-GR" dirty="0"/>
              <a:t>Δύο γεωμετρίες καλωδίων: 1,7</a:t>
            </a:r>
            <a:r>
              <a:rPr lang="en-US" dirty="0"/>
              <a:t>m </a:t>
            </a:r>
            <a:r>
              <a:rPr lang="el-GR" dirty="0"/>
              <a:t>και 6</a:t>
            </a:r>
            <a:r>
              <a:rPr lang="en-US" dirty="0"/>
              <a:t>m</a:t>
            </a:r>
            <a:r>
              <a:rPr lang="el-GR" dirty="0"/>
              <a:t> </a:t>
            </a:r>
            <a:endParaRPr lang="en-US" dirty="0"/>
          </a:p>
          <a:p>
            <a:r>
              <a:rPr lang="el-GR" u="sng" dirty="0"/>
              <a:t>Συχνότητα</a:t>
            </a:r>
            <a:r>
              <a:rPr lang="en-US" dirty="0"/>
              <a:t>:</a:t>
            </a:r>
            <a:r>
              <a:rPr lang="el-GR" dirty="0"/>
              <a:t> 27.12Μ</a:t>
            </a:r>
            <a:r>
              <a:rPr lang="en-US" dirty="0"/>
              <a:t>Hz</a:t>
            </a:r>
          </a:p>
          <a:p>
            <a:r>
              <a:rPr lang="el-GR" u="sng" dirty="0"/>
              <a:t>Ρεύμα</a:t>
            </a:r>
            <a:r>
              <a:rPr lang="el-GR" dirty="0"/>
              <a:t>: 150</a:t>
            </a:r>
            <a:r>
              <a:rPr lang="en-US" dirty="0"/>
              <a:t>mA</a:t>
            </a:r>
            <a:endParaRPr lang="el-GR" u="sng" dirty="0"/>
          </a:p>
        </p:txBody>
      </p:sp>
    </p:spTree>
    <p:extLst>
      <p:ext uri="{BB962C8B-B14F-4D97-AF65-F5344CB8AC3E}">
        <p14:creationId xmlns:p14="http://schemas.microsoft.com/office/powerpoint/2010/main" xmlns="" val="242874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CF252D-8D07-4453-8BAC-F5C7B0D2D881}"/>
              </a:ext>
            </a:extLst>
          </p:cNvPr>
          <p:cNvSpPr>
            <a:spLocks noGrp="1"/>
          </p:cNvSpPr>
          <p:nvPr>
            <p:ph type="title"/>
          </p:nvPr>
        </p:nvSpPr>
        <p:spPr/>
        <p:txBody>
          <a:bodyPr/>
          <a:lstStyle/>
          <a:p>
            <a:pPr algn="ctr"/>
            <a:r>
              <a:rPr lang="el-GR" dirty="0"/>
              <a:t>ΠΡΟΣΟΜΟΙΩΣΗ ΧΩΡΗΤΙΚΩΝ ΕΦΑΡΜΟΓΕΩΝ </a:t>
            </a:r>
            <a:r>
              <a:rPr lang="en-US" dirty="0"/>
              <a:t>RF </a:t>
            </a:r>
            <a:r>
              <a:rPr lang="el-GR" dirty="0"/>
              <a:t>ΑΚΤΙΝΟΒΟΛΙΑΣ 27.12 </a:t>
            </a:r>
            <a:r>
              <a:rPr lang="en-US" dirty="0"/>
              <a:t>MHz</a:t>
            </a:r>
            <a:endParaRPr lang="el-GR" dirty="0"/>
          </a:p>
        </p:txBody>
      </p:sp>
      <p:graphicFrame>
        <p:nvGraphicFramePr>
          <p:cNvPr id="4" name="Θέση περιεχομένου 3">
            <a:extLst>
              <a:ext uri="{FF2B5EF4-FFF2-40B4-BE49-F238E27FC236}">
                <a16:creationId xmlns:a16="http://schemas.microsoft.com/office/drawing/2014/main" xmlns="" id="{54EFD5E4-A4D0-49F7-9810-5B8AEF3DD53F}"/>
              </a:ext>
            </a:extLst>
          </p:cNvPr>
          <p:cNvGraphicFramePr>
            <a:graphicFrameLocks noGrp="1"/>
          </p:cNvGraphicFramePr>
          <p:nvPr>
            <p:ph idx="1"/>
            <p:extLst>
              <p:ext uri="{D42A27DB-BD31-4B8C-83A1-F6EECF244321}">
                <p14:modId xmlns:p14="http://schemas.microsoft.com/office/powerpoint/2010/main" xmlns="" val="413943944"/>
              </p:ext>
            </p:extLst>
          </p:nvPr>
        </p:nvGraphicFramePr>
        <p:xfrm>
          <a:off x="1534696" y="2306698"/>
          <a:ext cx="9520158" cy="3206208"/>
        </p:xfrm>
        <a:graphic>
          <a:graphicData uri="http://schemas.openxmlformats.org/drawingml/2006/table">
            <a:tbl>
              <a:tblPr firstRow="1" firstCol="1" bandRow="1">
                <a:tableStyleId>{5C22544A-7EE6-4342-B048-85BDC9FD1C3A}</a:tableStyleId>
              </a:tblPr>
              <a:tblGrid>
                <a:gridCol w="3173003">
                  <a:extLst>
                    <a:ext uri="{9D8B030D-6E8A-4147-A177-3AD203B41FA5}">
                      <a16:colId xmlns:a16="http://schemas.microsoft.com/office/drawing/2014/main" xmlns="" val="1884676664"/>
                    </a:ext>
                  </a:extLst>
                </a:gridCol>
                <a:gridCol w="3173003">
                  <a:extLst>
                    <a:ext uri="{9D8B030D-6E8A-4147-A177-3AD203B41FA5}">
                      <a16:colId xmlns:a16="http://schemas.microsoft.com/office/drawing/2014/main" xmlns="" val="3436016903"/>
                    </a:ext>
                  </a:extLst>
                </a:gridCol>
                <a:gridCol w="3174152">
                  <a:extLst>
                    <a:ext uri="{9D8B030D-6E8A-4147-A177-3AD203B41FA5}">
                      <a16:colId xmlns:a16="http://schemas.microsoft.com/office/drawing/2014/main" xmlns="" val="96870644"/>
                    </a:ext>
                  </a:extLst>
                </a:gridCol>
              </a:tblGrid>
              <a:tr h="536324">
                <a:tc>
                  <a:txBody>
                    <a:bodyPr/>
                    <a:lstStyle/>
                    <a:p>
                      <a:pPr algn="ctr">
                        <a:lnSpc>
                          <a:spcPct val="107000"/>
                        </a:lnSpc>
                        <a:spcAft>
                          <a:spcPts val="0"/>
                        </a:spcAft>
                      </a:pPr>
                      <a:r>
                        <a:rPr lang="el-GR" sz="1200">
                          <a:effectLst/>
                        </a:rPr>
                        <a:t>ΥΛΙΚΟ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ΔΙΑΣΤΑΣΕΙΣ</a:t>
                      </a:r>
                      <a:endParaRPr lang="el-GR" sz="1100">
                        <a:effectLst/>
                      </a:endParaRPr>
                    </a:p>
                    <a:p>
                      <a:pPr algn="ctr">
                        <a:lnSpc>
                          <a:spcPct val="107000"/>
                        </a:lnSpc>
                        <a:spcAft>
                          <a:spcPts val="0"/>
                        </a:spcAft>
                      </a:pPr>
                      <a:r>
                        <a:rPr lang="el-GR" sz="1200">
                          <a:effectLst/>
                        </a:rPr>
                        <a:t>(Διάμετρος </a:t>
                      </a:r>
                      <a:r>
                        <a:rPr lang="en-US" sz="1200">
                          <a:effectLst/>
                        </a:rPr>
                        <a:t>x</a:t>
                      </a:r>
                      <a:r>
                        <a:rPr lang="el-GR" sz="1200">
                          <a:effectLst/>
                        </a:rPr>
                        <a:t>Πάχος) </a:t>
                      </a:r>
                      <a:r>
                        <a:rPr lang="en-US" sz="1200">
                          <a:effectLst/>
                        </a:rPr>
                        <a:t>cm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ΧΡΗΣΙΜΟΤΗΤΑ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82993552"/>
                  </a:ext>
                </a:extLst>
              </a:tr>
              <a:tr h="262294">
                <a:tc>
                  <a:txBody>
                    <a:bodyPr/>
                    <a:lstStyle/>
                    <a:p>
                      <a:pPr algn="ctr">
                        <a:lnSpc>
                          <a:spcPct val="107000"/>
                        </a:lnSpc>
                        <a:spcAft>
                          <a:spcPts val="0"/>
                        </a:spcAft>
                      </a:pPr>
                      <a:r>
                        <a:rPr lang="en-US" sz="1200">
                          <a:effectLst/>
                        </a:rPr>
                        <a:t>PVC</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14 </a:t>
                      </a:r>
                      <a:r>
                        <a:rPr lang="en-US" sz="1200">
                          <a:effectLst/>
                        </a:rPr>
                        <a:t>x 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Μόνωση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17114640"/>
                  </a:ext>
                </a:extLst>
              </a:tr>
              <a:tr h="262294">
                <a:tc>
                  <a:txBody>
                    <a:bodyPr/>
                    <a:lstStyle/>
                    <a:p>
                      <a:pPr algn="ctr">
                        <a:lnSpc>
                          <a:spcPct val="107000"/>
                        </a:lnSpc>
                        <a:spcAft>
                          <a:spcPts val="0"/>
                        </a:spcAft>
                      </a:pPr>
                      <a:r>
                        <a:rPr lang="el-GR" sz="1200">
                          <a:effectLst/>
                        </a:rPr>
                        <a:t>Φελλός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 x 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Μόνωση, Σταθερότητα εφαρμογής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13609051"/>
                  </a:ext>
                </a:extLst>
              </a:tr>
              <a:tr h="262294">
                <a:tc>
                  <a:txBody>
                    <a:bodyPr/>
                    <a:lstStyle/>
                    <a:p>
                      <a:pPr algn="ctr">
                        <a:lnSpc>
                          <a:spcPct val="107000"/>
                        </a:lnSpc>
                        <a:spcAft>
                          <a:spcPts val="0"/>
                        </a:spcAft>
                      </a:pPr>
                      <a:r>
                        <a:rPr lang="el-GR" sz="1200">
                          <a:effectLst/>
                        </a:rPr>
                        <a:t>Αλουμίνιο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 x 0.003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Αγωγιμότητα, Μετάδοση </a:t>
                      </a:r>
                      <a:r>
                        <a:rPr lang="en-US" sz="1200">
                          <a:effectLst/>
                        </a:rPr>
                        <a:t>RF </a:t>
                      </a:r>
                      <a:r>
                        <a:rPr lang="el-GR" sz="1200">
                          <a:effectLst/>
                        </a:rPr>
                        <a:t>ακτινοβολίας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84138360"/>
                  </a:ext>
                </a:extLst>
              </a:tr>
              <a:tr h="262294">
                <a:tc>
                  <a:txBody>
                    <a:bodyPr/>
                    <a:lstStyle/>
                    <a:p>
                      <a:pPr algn="ctr">
                        <a:lnSpc>
                          <a:spcPct val="107000"/>
                        </a:lnSpc>
                        <a:spcAft>
                          <a:spcPts val="0"/>
                        </a:spcAft>
                      </a:pPr>
                      <a:r>
                        <a:rPr lang="en-US" sz="1200">
                          <a:effectLst/>
                        </a:rPr>
                        <a:t>Teflon</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14 x 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Μόνωση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57595022"/>
                  </a:ext>
                </a:extLst>
              </a:tr>
              <a:tr h="536324">
                <a:tc>
                  <a:txBody>
                    <a:bodyPr/>
                    <a:lstStyle/>
                    <a:p>
                      <a:pPr algn="ctr">
                        <a:lnSpc>
                          <a:spcPct val="107000"/>
                        </a:lnSpc>
                        <a:spcAft>
                          <a:spcPts val="0"/>
                        </a:spcAft>
                      </a:pPr>
                      <a:r>
                        <a:rPr lang="en-US" sz="1200">
                          <a:effectLst/>
                        </a:rPr>
                        <a:t>PMMA </a:t>
                      </a:r>
                      <a:endParaRPr lang="el-GR" sz="1100">
                        <a:effectLst/>
                      </a:endParaRPr>
                    </a:p>
                    <a:p>
                      <a:pPr algn="ctr">
                        <a:lnSpc>
                          <a:spcPct val="107000"/>
                        </a:lnSpc>
                        <a:spcAft>
                          <a:spcPts val="0"/>
                        </a:spcAft>
                      </a:pPr>
                      <a:r>
                        <a:rPr lang="el-GR" sz="1200">
                          <a:effectLst/>
                        </a:rPr>
                        <a:t>(περιβάλλει το διηλεκτρικό)</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0.5 (</a:t>
                      </a:r>
                      <a:r>
                        <a:rPr lang="el-GR" sz="1200">
                          <a:effectLst/>
                        </a:rPr>
                        <a:t>πάχος)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Σταθερότητα πειραματικών υλικών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5918144"/>
                  </a:ext>
                </a:extLst>
              </a:tr>
              <a:tr h="1084384">
                <a:tc>
                  <a:txBody>
                    <a:bodyPr/>
                    <a:lstStyle/>
                    <a:p>
                      <a:pPr algn="ctr">
                        <a:lnSpc>
                          <a:spcPct val="107000"/>
                        </a:lnSpc>
                        <a:spcAft>
                          <a:spcPts val="0"/>
                        </a:spcAft>
                      </a:pPr>
                      <a:r>
                        <a:rPr lang="el-GR" sz="1200" dirty="0">
                          <a:effectLst/>
                        </a:rPr>
                        <a:t>Αέρας</a:t>
                      </a:r>
                      <a:endParaRPr lang="el-GR" sz="1100" dirty="0">
                        <a:effectLst/>
                      </a:endParaRPr>
                    </a:p>
                    <a:p>
                      <a:pPr algn="ctr">
                        <a:lnSpc>
                          <a:spcPct val="107000"/>
                        </a:lnSpc>
                        <a:spcAft>
                          <a:spcPts val="0"/>
                        </a:spcAft>
                      </a:pPr>
                      <a:r>
                        <a:rPr lang="el-GR" sz="1200" dirty="0">
                          <a:effectLst/>
                        </a:rPr>
                        <a:t>(σε όλο τον όγκο που περιβάλλει τη διάταξη)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160 διάμετρος</a:t>
                      </a:r>
                      <a:endParaRPr lang="el-GR" sz="1100" dirty="0">
                        <a:effectLst/>
                      </a:endParaRPr>
                    </a:p>
                    <a:p>
                      <a:pPr algn="ctr">
                        <a:lnSpc>
                          <a:spcPct val="107000"/>
                        </a:lnSpc>
                        <a:spcAft>
                          <a:spcPts val="0"/>
                        </a:spcAft>
                      </a:pPr>
                      <a:r>
                        <a:rPr lang="el-GR" sz="1200" dirty="0">
                          <a:effectLst/>
                        </a:rPr>
                        <a:t>(μήκος καλωδίου 1,7</a:t>
                      </a:r>
                      <a:r>
                        <a:rPr lang="en-US" sz="1200" dirty="0">
                          <a:effectLst/>
                        </a:rPr>
                        <a:t>m</a:t>
                      </a:r>
                      <a:r>
                        <a:rPr lang="el-GR" sz="1200" dirty="0">
                          <a:effectLst/>
                        </a:rPr>
                        <a:t>)</a:t>
                      </a:r>
                      <a:endParaRPr lang="el-GR" sz="1100" dirty="0">
                        <a:effectLst/>
                      </a:endParaRPr>
                    </a:p>
                    <a:p>
                      <a:pPr algn="ctr">
                        <a:lnSpc>
                          <a:spcPct val="107000"/>
                        </a:lnSpc>
                        <a:spcAft>
                          <a:spcPts val="0"/>
                        </a:spcAft>
                      </a:pPr>
                      <a:r>
                        <a:rPr lang="el-GR" sz="1200" dirty="0">
                          <a:effectLst/>
                        </a:rPr>
                        <a:t>320 διάμετρος</a:t>
                      </a:r>
                      <a:endParaRPr lang="el-GR" sz="1100" dirty="0">
                        <a:effectLst/>
                      </a:endParaRPr>
                    </a:p>
                    <a:p>
                      <a:pPr algn="ctr">
                        <a:lnSpc>
                          <a:spcPct val="107000"/>
                        </a:lnSpc>
                        <a:spcAft>
                          <a:spcPts val="0"/>
                        </a:spcAft>
                      </a:pPr>
                      <a:r>
                        <a:rPr lang="el-GR" sz="1200" dirty="0">
                          <a:effectLst/>
                        </a:rPr>
                        <a:t>(μήκος καλωδίου 6</a:t>
                      </a:r>
                      <a:r>
                        <a:rPr lang="en-US" sz="1200" dirty="0">
                          <a:effectLst/>
                        </a:rPr>
                        <a:t>m</a:t>
                      </a:r>
                      <a:r>
                        <a:rPr lang="el-GR" sz="1200" dirty="0">
                          <a:effectLst/>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Προσομοίωση πραγματικών συνθηκών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8882156"/>
                  </a:ext>
                </a:extLst>
              </a:tr>
            </a:tbl>
          </a:graphicData>
        </a:graphic>
      </p:graphicFrame>
      <p:sp>
        <p:nvSpPr>
          <p:cNvPr id="5" name="TextBox 4">
            <a:extLst>
              <a:ext uri="{FF2B5EF4-FFF2-40B4-BE49-F238E27FC236}">
                <a16:creationId xmlns:a16="http://schemas.microsoft.com/office/drawing/2014/main" xmlns="" id="{37AE47B0-F847-411D-86D1-4CF5679659C6}"/>
              </a:ext>
            </a:extLst>
          </p:cNvPr>
          <p:cNvSpPr txBox="1"/>
          <p:nvPr/>
        </p:nvSpPr>
        <p:spPr>
          <a:xfrm>
            <a:off x="4373217" y="5645426"/>
            <a:ext cx="4267200" cy="553998"/>
          </a:xfrm>
          <a:prstGeom prst="rect">
            <a:avLst/>
          </a:prstGeom>
          <a:noFill/>
        </p:spPr>
        <p:txBody>
          <a:bodyPr wrap="square" rtlCol="0">
            <a:spAutoFit/>
          </a:bodyPr>
          <a:lstStyle/>
          <a:p>
            <a:pPr algn="ctr"/>
            <a:r>
              <a:rPr lang="el-GR" sz="1200" i="1" u="sng" dirty="0"/>
              <a:t>Πίνακας 2</a:t>
            </a:r>
            <a:r>
              <a:rPr lang="el-GR" sz="1200" i="1" dirty="0"/>
              <a:t>: Χαρακτηριστικά υλικών και χρησιμότητα.</a:t>
            </a:r>
          </a:p>
          <a:p>
            <a:endParaRPr lang="el-GR" dirty="0"/>
          </a:p>
        </p:txBody>
      </p:sp>
    </p:spTree>
    <p:extLst>
      <p:ext uri="{BB962C8B-B14F-4D97-AF65-F5344CB8AC3E}">
        <p14:creationId xmlns:p14="http://schemas.microsoft.com/office/powerpoint/2010/main" xmlns="" val="71015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EE6EB2-ED27-4BF6-9CA1-9356F7D8A784}"/>
              </a:ext>
            </a:extLst>
          </p:cNvPr>
          <p:cNvSpPr>
            <a:spLocks noGrp="1"/>
          </p:cNvSpPr>
          <p:nvPr>
            <p:ph type="title"/>
          </p:nvPr>
        </p:nvSpPr>
        <p:spPr>
          <a:xfrm>
            <a:off x="1534696" y="384313"/>
            <a:ext cx="9520158" cy="1285461"/>
          </a:xfrm>
        </p:spPr>
        <p:txBody>
          <a:bodyPr/>
          <a:lstStyle/>
          <a:p>
            <a:pPr algn="ctr"/>
            <a:r>
              <a:rPr lang="el-GR" dirty="0"/>
              <a:t>ΠΡΟΣΟΜΟΙΩΣΗ ΧΩΡΗΤΙΚΩΝ ΕΦΑΡΜΟΓΕΩΝ </a:t>
            </a:r>
            <a:r>
              <a:rPr lang="en-US" dirty="0"/>
              <a:t>RF </a:t>
            </a:r>
            <a:r>
              <a:rPr lang="el-GR" dirty="0"/>
              <a:t>ΑΚΤΙΝΟΒΟΛΙΑΣ 27.12 </a:t>
            </a:r>
            <a:r>
              <a:rPr lang="en-US" dirty="0"/>
              <a:t>MHz</a:t>
            </a:r>
            <a:r>
              <a:rPr lang="el-GR" dirty="0"/>
              <a:t> (ΓΕΩΜΕΤΡΙΑ)</a:t>
            </a:r>
          </a:p>
        </p:txBody>
      </p:sp>
      <p:pic>
        <p:nvPicPr>
          <p:cNvPr id="5" name="Θέση περιεχομένου 4">
            <a:extLst>
              <a:ext uri="{FF2B5EF4-FFF2-40B4-BE49-F238E27FC236}">
                <a16:creationId xmlns:a16="http://schemas.microsoft.com/office/drawing/2014/main" xmlns="" id="{299C1739-0968-47B0-A73F-29F6A445FCD2}"/>
              </a:ext>
            </a:extLst>
          </p:cNvPr>
          <p:cNvPicPr>
            <a:picLocks noGrp="1" noChangeAspect="1"/>
          </p:cNvPicPr>
          <p:nvPr>
            <p:ph idx="1"/>
          </p:nvPr>
        </p:nvPicPr>
        <p:blipFill>
          <a:blip r:embed="rId2"/>
          <a:stretch>
            <a:fillRect/>
          </a:stretch>
        </p:blipFill>
        <p:spPr>
          <a:xfrm>
            <a:off x="145774" y="1963116"/>
            <a:ext cx="4147929" cy="3559000"/>
          </a:xfrm>
        </p:spPr>
      </p:pic>
      <p:pic>
        <p:nvPicPr>
          <p:cNvPr id="7" name="Εικόνα 6">
            <a:extLst>
              <a:ext uri="{FF2B5EF4-FFF2-40B4-BE49-F238E27FC236}">
                <a16:creationId xmlns:a16="http://schemas.microsoft.com/office/drawing/2014/main" xmlns="" id="{F85D66AD-2D01-4BF7-8EBC-867782C54D79}"/>
              </a:ext>
            </a:extLst>
          </p:cNvPr>
          <p:cNvPicPr>
            <a:picLocks noChangeAspect="1"/>
          </p:cNvPicPr>
          <p:nvPr/>
        </p:nvPicPr>
        <p:blipFill>
          <a:blip r:embed="rId3"/>
          <a:stretch>
            <a:fillRect/>
          </a:stretch>
        </p:blipFill>
        <p:spPr>
          <a:xfrm>
            <a:off x="4293702" y="1963115"/>
            <a:ext cx="3843130" cy="3559001"/>
          </a:xfrm>
          <a:prstGeom prst="rect">
            <a:avLst/>
          </a:prstGeom>
        </p:spPr>
      </p:pic>
      <p:pic>
        <p:nvPicPr>
          <p:cNvPr id="9" name="Εικόνα 8">
            <a:extLst>
              <a:ext uri="{FF2B5EF4-FFF2-40B4-BE49-F238E27FC236}">
                <a16:creationId xmlns:a16="http://schemas.microsoft.com/office/drawing/2014/main" xmlns="" id="{4BE42FCC-3E87-48CA-B9AB-6BE426B9ED71}"/>
              </a:ext>
            </a:extLst>
          </p:cNvPr>
          <p:cNvPicPr>
            <a:picLocks noChangeAspect="1"/>
          </p:cNvPicPr>
          <p:nvPr/>
        </p:nvPicPr>
        <p:blipFill>
          <a:blip r:embed="rId4"/>
          <a:stretch>
            <a:fillRect/>
          </a:stretch>
        </p:blipFill>
        <p:spPr>
          <a:xfrm>
            <a:off x="7832035" y="1963115"/>
            <a:ext cx="4147929" cy="3559001"/>
          </a:xfrm>
          <a:prstGeom prst="rect">
            <a:avLst/>
          </a:prstGeom>
        </p:spPr>
      </p:pic>
      <p:sp>
        <p:nvSpPr>
          <p:cNvPr id="11" name="TextBox 10">
            <a:extLst>
              <a:ext uri="{FF2B5EF4-FFF2-40B4-BE49-F238E27FC236}">
                <a16:creationId xmlns:a16="http://schemas.microsoft.com/office/drawing/2014/main" xmlns="" id="{17DF7ACC-0CAC-44B1-AE26-32871A53DB45}"/>
              </a:ext>
            </a:extLst>
          </p:cNvPr>
          <p:cNvSpPr txBox="1"/>
          <p:nvPr/>
        </p:nvSpPr>
        <p:spPr>
          <a:xfrm>
            <a:off x="145773" y="5618922"/>
            <a:ext cx="4147929" cy="276999"/>
          </a:xfrm>
          <a:prstGeom prst="rect">
            <a:avLst/>
          </a:prstGeom>
          <a:noFill/>
        </p:spPr>
        <p:txBody>
          <a:bodyPr wrap="square" rtlCol="0">
            <a:spAutoFit/>
          </a:bodyPr>
          <a:lstStyle/>
          <a:p>
            <a:r>
              <a:rPr lang="el-GR" sz="1200" i="1" u="sng" dirty="0"/>
              <a:t>Εικόνα 1</a:t>
            </a:r>
            <a:r>
              <a:rPr lang="el-GR" sz="1200" i="1" dirty="0"/>
              <a:t>: Γεωμετρία κεραίας σε προβολή </a:t>
            </a:r>
            <a:r>
              <a:rPr lang="en-US" sz="1200" i="1" dirty="0" err="1"/>
              <a:t>xyz</a:t>
            </a:r>
            <a:r>
              <a:rPr lang="el-GR" sz="1200" i="1" dirty="0"/>
              <a:t>.</a:t>
            </a:r>
          </a:p>
        </p:txBody>
      </p:sp>
      <p:sp>
        <p:nvSpPr>
          <p:cNvPr id="12" name="TextBox 11">
            <a:extLst>
              <a:ext uri="{FF2B5EF4-FFF2-40B4-BE49-F238E27FC236}">
                <a16:creationId xmlns:a16="http://schemas.microsoft.com/office/drawing/2014/main" xmlns="" id="{B609A281-0E03-47D2-8619-5CC4092C1733}"/>
              </a:ext>
            </a:extLst>
          </p:cNvPr>
          <p:cNvSpPr txBox="1"/>
          <p:nvPr/>
        </p:nvSpPr>
        <p:spPr>
          <a:xfrm>
            <a:off x="4426226" y="5618922"/>
            <a:ext cx="3710606" cy="276999"/>
          </a:xfrm>
          <a:prstGeom prst="rect">
            <a:avLst/>
          </a:prstGeom>
          <a:noFill/>
        </p:spPr>
        <p:txBody>
          <a:bodyPr wrap="square" rtlCol="0">
            <a:spAutoFit/>
          </a:bodyPr>
          <a:lstStyle/>
          <a:p>
            <a:r>
              <a:rPr lang="el-GR" sz="1200" i="1" u="sng" dirty="0"/>
              <a:t>Εικόνα 2</a:t>
            </a:r>
            <a:r>
              <a:rPr lang="el-GR" sz="1200" i="1" dirty="0"/>
              <a:t>: Γεωμετρία κεραίας σε προβολή </a:t>
            </a:r>
            <a:r>
              <a:rPr lang="en-US" sz="1200" i="1" dirty="0" err="1"/>
              <a:t>yz</a:t>
            </a:r>
            <a:r>
              <a:rPr lang="el-GR" sz="1200" i="1" dirty="0"/>
              <a:t>.</a:t>
            </a:r>
          </a:p>
        </p:txBody>
      </p:sp>
      <p:sp>
        <p:nvSpPr>
          <p:cNvPr id="13" name="TextBox 12">
            <a:extLst>
              <a:ext uri="{FF2B5EF4-FFF2-40B4-BE49-F238E27FC236}">
                <a16:creationId xmlns:a16="http://schemas.microsoft.com/office/drawing/2014/main" xmlns="" id="{9D95968C-A10F-49E0-BCBF-0E3B0D948898}"/>
              </a:ext>
            </a:extLst>
          </p:cNvPr>
          <p:cNvSpPr txBox="1"/>
          <p:nvPr/>
        </p:nvSpPr>
        <p:spPr>
          <a:xfrm>
            <a:off x="7699513" y="5522116"/>
            <a:ext cx="4492487" cy="646331"/>
          </a:xfrm>
          <a:prstGeom prst="rect">
            <a:avLst/>
          </a:prstGeom>
          <a:noFill/>
        </p:spPr>
        <p:txBody>
          <a:bodyPr wrap="square" rtlCol="0">
            <a:spAutoFit/>
          </a:bodyPr>
          <a:lstStyle/>
          <a:p>
            <a:pPr algn="ctr"/>
            <a:r>
              <a:rPr lang="el-GR" sz="1200" i="1" u="sng" dirty="0"/>
              <a:t>Εικόνα 3</a:t>
            </a:r>
            <a:r>
              <a:rPr lang="el-GR" sz="1200" i="1" dirty="0"/>
              <a:t>: Απεικόνιση γεωμετρίας ολόκληρου του μοντέλου με μήκος καλωδίων 1,7</a:t>
            </a:r>
            <a:r>
              <a:rPr lang="en-US" sz="1200" i="1" dirty="0"/>
              <a:t>m </a:t>
            </a:r>
            <a:r>
              <a:rPr lang="el-GR" sz="1200" i="1" dirty="0"/>
              <a:t>μαζί με τον εξωτερικό θεωρητικό κύλινδρο σε προβολή </a:t>
            </a:r>
            <a:r>
              <a:rPr lang="en-US" sz="1200" i="1" dirty="0" err="1"/>
              <a:t>yz</a:t>
            </a:r>
            <a:r>
              <a:rPr lang="el-GR" sz="1200" i="1" dirty="0"/>
              <a:t>.</a:t>
            </a:r>
          </a:p>
        </p:txBody>
      </p:sp>
    </p:spTree>
    <p:extLst>
      <p:ext uri="{BB962C8B-B14F-4D97-AF65-F5344CB8AC3E}">
        <p14:creationId xmlns:p14="http://schemas.microsoft.com/office/powerpoint/2010/main" xmlns="" val="186529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4B0FE4-CAF0-47DA-9516-A7E1DCC783EA}"/>
              </a:ext>
            </a:extLst>
          </p:cNvPr>
          <p:cNvSpPr>
            <a:spLocks noGrp="1"/>
          </p:cNvSpPr>
          <p:nvPr>
            <p:ph type="title"/>
          </p:nvPr>
        </p:nvSpPr>
        <p:spPr>
          <a:xfrm>
            <a:off x="1534696" y="463827"/>
            <a:ext cx="9520158" cy="1389928"/>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ELECTROMAGNETIC WAVES)</a:t>
            </a:r>
            <a:endParaRPr lang="el-GR" dirty="0"/>
          </a:p>
        </p:txBody>
      </p:sp>
      <mc:AlternateContent xmlns:mc="http://schemas.openxmlformats.org/markup-compatibility/2006">
        <mc:Choice xmlns:a14="http://schemas.microsoft.com/office/drawing/2010/main" xmlns="" Requires="a14">
          <p:sp>
            <p:nvSpPr>
              <p:cNvPr id="3" name="Θέση περιεχομένου 2">
                <a:extLst>
                  <a:ext uri="{FF2B5EF4-FFF2-40B4-BE49-F238E27FC236}">
                    <a16:creationId xmlns:a16="http://schemas.microsoft.com/office/drawing/2014/main" id="{0458DB0D-9A24-4939-8AD2-1ED64C3A752C}"/>
                  </a:ext>
                </a:extLst>
              </p:cNvPr>
              <p:cNvSpPr>
                <a:spLocks noGrp="1"/>
              </p:cNvSpPr>
              <p:nvPr>
                <p:ph idx="1"/>
              </p:nvPr>
            </p:nvSpPr>
            <p:spPr/>
            <p:txBody>
              <a:bodyPr/>
              <a:lstStyle/>
              <a:p>
                <a:pPr lvl="0"/>
                <a:endParaRPr lang="el-GR" dirty="0"/>
              </a:p>
              <a:p>
                <a:pPr lvl="0"/>
                <a14:m>
                  <m:oMath xmlns:m="http://schemas.openxmlformats.org/officeDocument/2006/math">
                    <m:r>
                      <m:rPr>
                        <m:sty m:val="p"/>
                      </m:rPr>
                      <a:rPr lang="el-GR">
                        <a:latin typeface="Cambria Math" panose="02040503050406030204" pitchFamily="18" charset="0"/>
                      </a:rPr>
                      <m:t>∇</m:t>
                    </m:r>
                    <m:r>
                      <a:rPr lang="el-GR" i="1">
                        <a:latin typeface="Cambria Math" panose="02040503050406030204" pitchFamily="18" charset="0"/>
                      </a:rPr>
                      <m:t>×</m:t>
                    </m:r>
                    <m:sSubSup>
                      <m:sSubSupPr>
                        <m:ctrlPr>
                          <a:rPr lang="el-GR" i="1">
                            <a:latin typeface="Cambria Math" panose="02040503050406030204" pitchFamily="18" charset="0"/>
                          </a:rPr>
                        </m:ctrlPr>
                      </m:sSubSupPr>
                      <m:e>
                        <m:r>
                          <a:rPr lang="el-GR" i="1">
                            <a:latin typeface="Cambria Math" panose="02040503050406030204" pitchFamily="18" charset="0"/>
                          </a:rPr>
                          <m:t>𝜇</m:t>
                        </m:r>
                      </m:e>
                      <m:sub>
                        <m:r>
                          <a:rPr lang="en-US" i="1">
                            <a:latin typeface="Cambria Math" panose="02040503050406030204" pitchFamily="18" charset="0"/>
                          </a:rPr>
                          <m:t>𝑟</m:t>
                        </m:r>
                      </m:sub>
                      <m:sup>
                        <m:r>
                          <a:rPr lang="el-GR" i="1">
                            <a:latin typeface="Cambria Math" panose="02040503050406030204" pitchFamily="18" charset="0"/>
                          </a:rPr>
                          <m:t>−1</m:t>
                        </m:r>
                      </m:sup>
                    </m:sSubSup>
                    <m:d>
                      <m:dPr>
                        <m:ctrlPr>
                          <a:rPr lang="el-GR" i="1">
                            <a:latin typeface="Cambria Math" panose="02040503050406030204" pitchFamily="18" charset="0"/>
                          </a:rPr>
                        </m:ctrlPr>
                      </m:dPr>
                      <m:e>
                        <m:r>
                          <m:rPr>
                            <m:sty m:val="p"/>
                          </m:rPr>
                          <a:rPr lang="el-GR">
                            <a:latin typeface="Cambria Math" panose="02040503050406030204" pitchFamily="18" charset="0"/>
                          </a:rPr>
                          <m:t>∇</m:t>
                        </m:r>
                        <m:r>
                          <a:rPr lang="el-GR" i="1">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𝐸</m:t>
                            </m:r>
                          </m:e>
                        </m:acc>
                      </m:e>
                    </m:d>
                    <m:r>
                      <a:rPr lang="el-GR" i="1">
                        <a:latin typeface="Cambria Math" panose="02040503050406030204" pitchFamily="18" charset="0"/>
                      </a:rPr>
                      <m:t>−</m:t>
                    </m:r>
                    <m:sSubSup>
                      <m:sSubSupPr>
                        <m:ctrlPr>
                          <a:rPr lang="el-GR" i="1">
                            <a:latin typeface="Cambria Math" panose="02040503050406030204" pitchFamily="18" charset="0"/>
                          </a:rPr>
                        </m:ctrlPr>
                      </m:sSubSupPr>
                      <m:e>
                        <m:r>
                          <a:rPr lang="el-GR" i="1">
                            <a:latin typeface="Cambria Math" panose="02040503050406030204" pitchFamily="18" charset="0"/>
                          </a:rPr>
                          <m:t>𝑘</m:t>
                        </m:r>
                      </m:e>
                      <m:sub>
                        <m:r>
                          <a:rPr lang="el-GR" i="1">
                            <a:latin typeface="Cambria Math" panose="02040503050406030204" pitchFamily="18" charset="0"/>
                          </a:rPr>
                          <m:t>0</m:t>
                        </m:r>
                      </m:sub>
                      <m:sup>
                        <m:r>
                          <a:rPr lang="el-GR" i="1">
                            <a:latin typeface="Cambria Math" panose="02040503050406030204" pitchFamily="18" charset="0"/>
                          </a:rPr>
                          <m:t>2</m:t>
                        </m:r>
                      </m:sup>
                    </m:sSubSup>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𝑟</m:t>
                        </m:r>
                      </m:sub>
                    </m:sSub>
                    <m:acc>
                      <m:accPr>
                        <m:chr m:val="⃗"/>
                        <m:ctrlPr>
                          <a:rPr lang="el-GR" i="1">
                            <a:latin typeface="Cambria Math" panose="02040503050406030204" pitchFamily="18" charset="0"/>
                          </a:rPr>
                        </m:ctrlPr>
                      </m:accPr>
                      <m:e>
                        <m:r>
                          <a:rPr lang="el-GR" i="1">
                            <a:latin typeface="Cambria Math" panose="02040503050406030204" pitchFamily="18" charset="0"/>
                          </a:rPr>
                          <m:t>𝐸</m:t>
                        </m:r>
                      </m:e>
                    </m:acc>
                    <m:r>
                      <a:rPr lang="el-GR" i="1">
                        <a:latin typeface="Cambria Math" panose="02040503050406030204" pitchFamily="18" charset="0"/>
                      </a:rPr>
                      <m:t>=0</m:t>
                    </m:r>
                    <m:r>
                      <a:rPr lang="el-GR" b="0" i="1" smtClean="0">
                        <a:latin typeface="Cambria Math" panose="02040503050406030204" pitchFamily="18" charset="0"/>
                      </a:rPr>
                      <m:t> (1)</m:t>
                    </m:r>
                  </m:oMath>
                </a14:m>
                <a:r>
                  <a:rPr lang="en-US" dirty="0"/>
                  <a:t/>
                </a:r>
                <a:r>
                  <a:rPr lang="el-GR" u="sng" dirty="0"/>
                  <a:t>Διάδοση Η/Μ κυμάτων μεταξύ των </a:t>
                </a:r>
                <a:r>
                  <a:rPr lang="el-GR" u="sng" dirty="0" err="1"/>
                  <a:t>εφαρμογέων</a:t>
                </a:r>
                <a:endParaRPr lang="el-GR" u="sng" dirty="0"/>
              </a:p>
              <a:p>
                <a:pPr lvl="0"/>
                <a14:m>
                  <m:oMath xmlns:m="http://schemas.openxmlformats.org/officeDocument/2006/math">
                    <m:acc>
                      <m:accPr>
                        <m:chr m:val="⃗"/>
                        <m:ctrlPr>
                          <a:rPr lang="el-GR" i="1">
                            <a:latin typeface="Cambria Math" panose="02040503050406030204" pitchFamily="18" charset="0"/>
                          </a:rPr>
                        </m:ctrlPr>
                      </m:accPr>
                      <m:e>
                        <m:r>
                          <a:rPr lang="el-GR" i="1">
                            <a:latin typeface="Cambria Math" panose="02040503050406030204" pitchFamily="18" charset="0"/>
                          </a:rPr>
                          <m:t>𝑛</m:t>
                        </m:r>
                      </m:e>
                    </m:acc>
                    <m:r>
                      <a:rPr lang="el-GR" i="1">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𝐸</m:t>
                        </m:r>
                      </m:e>
                    </m:acc>
                    <m:r>
                      <a:rPr lang="el-GR" i="1">
                        <a:latin typeface="Cambria Math" panose="02040503050406030204" pitchFamily="18" charset="0"/>
                      </a:rPr>
                      <m:t>=0</m:t>
                    </m:r>
                  </m:oMath>
                </a14:m>
                <a:r>
                  <a:rPr lang="el-GR" dirty="0"/>
                  <a:t> (2)</a:t>
                </a:r>
                <a:r>
                  <a:rPr lang="en-US" dirty="0"/>
                  <a:t/>
                </a:r>
                <a:r>
                  <a:rPr lang="el-GR" dirty="0"/>
                  <a:t/>
                </a:r>
                <a:r>
                  <a:rPr lang="el-GR" u="sng" dirty="0"/>
                  <a:t>Εξωτερικά όρια του μοντέλου</a:t>
                </a:r>
              </a:p>
              <a:p>
                <a:pPr lvl="0"/>
                <a14:m>
                  <m:oMath xmlns:m="http://schemas.openxmlformats.org/officeDocument/2006/math">
                    <m:r>
                      <m:rPr>
                        <m:sty m:val="p"/>
                      </m:rPr>
                      <a:rPr lang="el-GR">
                        <a:latin typeface="Cambria Math" panose="02040503050406030204" pitchFamily="18" charset="0"/>
                      </a:rPr>
                      <m:t>∇</m:t>
                    </m:r>
                    <m:r>
                      <a:rPr lang="el-GR" i="1">
                        <a:latin typeface="Cambria Math" panose="02040503050406030204" pitchFamily="18" charset="0"/>
                      </a:rPr>
                      <m:t>×</m:t>
                    </m:r>
                    <m:sSubSup>
                      <m:sSubSupPr>
                        <m:ctrlPr>
                          <a:rPr lang="el-GR" i="1">
                            <a:latin typeface="Cambria Math" panose="02040503050406030204" pitchFamily="18" charset="0"/>
                          </a:rPr>
                        </m:ctrlPr>
                      </m:sSubSupPr>
                      <m:e>
                        <m:r>
                          <a:rPr lang="el-GR" i="1">
                            <a:latin typeface="Cambria Math" panose="02040503050406030204" pitchFamily="18" charset="0"/>
                          </a:rPr>
                          <m:t>𝜇</m:t>
                        </m:r>
                      </m:e>
                      <m:sub>
                        <m:r>
                          <a:rPr lang="en-US" i="1">
                            <a:latin typeface="Cambria Math" panose="02040503050406030204" pitchFamily="18" charset="0"/>
                          </a:rPr>
                          <m:t>𝑟</m:t>
                        </m:r>
                      </m:sub>
                      <m:sup>
                        <m:r>
                          <a:rPr lang="el-GR" i="1">
                            <a:latin typeface="Cambria Math" panose="02040503050406030204" pitchFamily="18" charset="0"/>
                          </a:rPr>
                          <m:t>−1</m:t>
                        </m:r>
                      </m:sup>
                    </m:sSubSup>
                    <m:d>
                      <m:dPr>
                        <m:ctrlPr>
                          <a:rPr lang="el-GR" i="1">
                            <a:latin typeface="Cambria Math" panose="02040503050406030204" pitchFamily="18" charset="0"/>
                          </a:rPr>
                        </m:ctrlPr>
                      </m:dPr>
                      <m:e>
                        <m:r>
                          <m:rPr>
                            <m:sty m:val="p"/>
                          </m:rPr>
                          <a:rPr lang="el-GR">
                            <a:latin typeface="Cambria Math" panose="02040503050406030204" pitchFamily="18" charset="0"/>
                          </a:rPr>
                          <m:t>∇</m:t>
                        </m:r>
                        <m:r>
                          <a:rPr lang="el-GR" i="1">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𝐸</m:t>
                            </m:r>
                          </m:e>
                        </m:acc>
                      </m:e>
                    </m:d>
                    <m:r>
                      <a:rPr lang="el-GR" i="1">
                        <a:latin typeface="Cambria Math" panose="02040503050406030204" pitchFamily="18" charset="0"/>
                      </a:rPr>
                      <m:t>−</m:t>
                    </m:r>
                    <m:sSubSup>
                      <m:sSubSupPr>
                        <m:ctrlPr>
                          <a:rPr lang="el-GR" i="1">
                            <a:latin typeface="Cambria Math" panose="02040503050406030204" pitchFamily="18" charset="0"/>
                          </a:rPr>
                        </m:ctrlPr>
                      </m:sSubSupPr>
                      <m:e>
                        <m:r>
                          <a:rPr lang="el-GR" i="1">
                            <a:latin typeface="Cambria Math" panose="02040503050406030204" pitchFamily="18" charset="0"/>
                          </a:rPr>
                          <m:t>𝑘</m:t>
                        </m:r>
                      </m:e>
                      <m:sub>
                        <m:r>
                          <a:rPr lang="el-GR" i="1">
                            <a:latin typeface="Cambria Math" panose="02040503050406030204" pitchFamily="18" charset="0"/>
                          </a:rPr>
                          <m:t>0</m:t>
                        </m:r>
                      </m:sub>
                      <m:sup>
                        <m:r>
                          <a:rPr lang="el-GR" i="1">
                            <a:latin typeface="Cambria Math" panose="02040503050406030204" pitchFamily="18" charset="0"/>
                          </a:rPr>
                          <m:t>2</m:t>
                        </m:r>
                      </m:sup>
                    </m:sSubSup>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panose="02040503050406030204" pitchFamily="18" charset="0"/>
                              </a:rPr>
                              <m:t>𝜀</m:t>
                            </m:r>
                          </m:e>
                          <m:sub>
                            <m:r>
                              <a:rPr lang="en-US" i="1">
                                <a:latin typeface="Cambria Math" panose="02040503050406030204" pitchFamily="18" charset="0"/>
                              </a:rPr>
                              <m:t>𝑟</m:t>
                            </m:r>
                          </m:sub>
                        </m:sSub>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𝑗</m:t>
                            </m:r>
                            <m:r>
                              <a:rPr lang="el-GR" i="1">
                                <a:latin typeface="Cambria Math" panose="02040503050406030204" pitchFamily="18" charset="0"/>
                              </a:rPr>
                              <m:t>𝜎</m:t>
                            </m:r>
                          </m:num>
                          <m:den>
                            <m:r>
                              <a:rPr lang="el-GR" i="1">
                                <a:latin typeface="Cambria Math" panose="02040503050406030204" pitchFamily="18" charset="0"/>
                              </a:rPr>
                              <m:t>𝜔</m:t>
                            </m:r>
                            <m:sSub>
                              <m:sSubPr>
                                <m:ctrlPr>
                                  <a:rPr lang="el-GR" i="1">
                                    <a:latin typeface="Cambria Math" panose="02040503050406030204" pitchFamily="18" charset="0"/>
                                  </a:rPr>
                                </m:ctrlPr>
                              </m:sSubPr>
                              <m:e>
                                <m:r>
                                  <a:rPr lang="el-GR" i="1">
                                    <a:latin typeface="Cambria Math" panose="02040503050406030204" pitchFamily="18" charset="0"/>
                                  </a:rPr>
                                  <m:t>𝜀</m:t>
                                </m:r>
                              </m:e>
                              <m:sub>
                                <m:r>
                                  <a:rPr lang="el-GR" i="1">
                                    <a:latin typeface="Cambria Math" panose="02040503050406030204" pitchFamily="18" charset="0"/>
                                  </a:rPr>
                                  <m:t>0</m:t>
                                </m:r>
                              </m:sub>
                            </m:sSub>
                          </m:den>
                        </m:f>
                      </m:e>
                    </m:d>
                    <m:acc>
                      <m:accPr>
                        <m:chr m:val="⃗"/>
                        <m:ctrlPr>
                          <a:rPr lang="el-GR" i="1">
                            <a:latin typeface="Cambria Math" panose="02040503050406030204" pitchFamily="18" charset="0"/>
                          </a:rPr>
                        </m:ctrlPr>
                      </m:accPr>
                      <m:e>
                        <m:r>
                          <a:rPr lang="el-GR" i="1">
                            <a:latin typeface="Cambria Math" panose="02040503050406030204" pitchFamily="18" charset="0"/>
                          </a:rPr>
                          <m:t>𝐸</m:t>
                        </m:r>
                      </m:e>
                    </m:acc>
                    <m:r>
                      <a:rPr lang="el-GR" i="1">
                        <a:latin typeface="Cambria Math" panose="02040503050406030204" pitchFamily="18" charset="0"/>
                      </a:rPr>
                      <m:t>=0</m:t>
                    </m:r>
                  </m:oMath>
                </a14:m>
                <a:r>
                  <a:rPr lang="el-GR" dirty="0"/>
                  <a:t> (3) </a:t>
                </a:r>
                <a:r>
                  <a:rPr lang="el-GR" u="sng" dirty="0"/>
                  <a:t>Διάδοση Η/Μ κυμάτων στον περιβάλλοντα αέρα</a:t>
                </a:r>
                <a:endParaRPr lang="el-GR" dirty="0"/>
              </a:p>
              <a:p>
                <a:endParaRPr lang="el-GR" dirty="0"/>
              </a:p>
            </p:txBody>
          </p:sp>
        </mc:Choice>
        <mc:Fallback>
          <p:sp>
            <p:nvSpPr>
              <p:cNvPr id="3" name="Θέση περιεχομένου 2">
                <a:extLst>
                  <a:ext uri="{FF2B5EF4-FFF2-40B4-BE49-F238E27FC236}">
                    <a16:creationId xmlns:a16="http://schemas.microsoft.com/office/drawing/2014/main" xmlns="" xmlns:a14="http://schemas.microsoft.com/office/drawing/2010/main" id="{0458DB0D-9A24-4939-8AD2-1ED64C3A752C}"/>
                  </a:ext>
                </a:extLst>
              </p:cNvPr>
              <p:cNvSpPr>
                <a:spLocks noGrp="1" noRot="1" noChangeAspect="1" noMove="1" noResize="1" noEditPoints="1" noAdjustHandles="1" noChangeArrowheads="1" noChangeShapeType="1" noTextEdit="1"/>
              </p:cNvSpPr>
              <p:nvPr>
                <p:ph idx="1"/>
              </p:nvPr>
            </p:nvSpPr>
            <p:spPr>
              <a:blipFill>
                <a:blip r:embed="rId2"/>
                <a:stretch>
                  <a:fillRect l="-577"/>
                </a:stretch>
              </a:blipFill>
            </p:spPr>
            <p:txBody>
              <a:bodyPr/>
              <a:lstStyle/>
              <a:p>
                <a:r>
                  <a:rPr lang="el-GR">
                    <a:noFill/>
                  </a:rPr>
                  <a:t> </a:t>
                </a:r>
              </a:p>
            </p:txBody>
          </p:sp>
        </mc:Fallback>
      </mc:AlternateContent>
    </p:spTree>
    <p:extLst>
      <p:ext uri="{BB962C8B-B14F-4D97-AF65-F5344CB8AC3E}">
        <p14:creationId xmlns:p14="http://schemas.microsoft.com/office/powerpoint/2010/main" xmlns="" val="154511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1B8793-975E-4FD6-862E-252A189A2C0C}"/>
              </a:ext>
            </a:extLst>
          </p:cNvPr>
          <p:cNvSpPr>
            <a:spLocks noGrp="1"/>
          </p:cNvSpPr>
          <p:nvPr>
            <p:ph type="title"/>
          </p:nvPr>
        </p:nvSpPr>
        <p:spPr>
          <a:xfrm>
            <a:off x="1534696" y="503583"/>
            <a:ext cx="9520158" cy="1325217"/>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ELECTROMAGNETIC WAVES)</a:t>
            </a:r>
            <a:endParaRPr lang="el-GR" dirty="0"/>
          </a:p>
        </p:txBody>
      </p:sp>
      <p:pic>
        <p:nvPicPr>
          <p:cNvPr id="5" name="Θέση περιεχομένου 4">
            <a:extLst>
              <a:ext uri="{FF2B5EF4-FFF2-40B4-BE49-F238E27FC236}">
                <a16:creationId xmlns:a16="http://schemas.microsoft.com/office/drawing/2014/main" xmlns="" id="{D77969D9-7039-458A-A886-61811D136604}"/>
              </a:ext>
            </a:extLst>
          </p:cNvPr>
          <p:cNvPicPr>
            <a:picLocks noGrp="1" noChangeAspect="1"/>
          </p:cNvPicPr>
          <p:nvPr>
            <p:ph idx="1"/>
          </p:nvPr>
        </p:nvPicPr>
        <p:blipFill>
          <a:blip r:embed="rId2"/>
          <a:stretch>
            <a:fillRect/>
          </a:stretch>
        </p:blipFill>
        <p:spPr>
          <a:xfrm>
            <a:off x="4235922" y="2122597"/>
            <a:ext cx="3366107" cy="3147345"/>
          </a:xfrm>
        </p:spPr>
      </p:pic>
      <p:pic>
        <p:nvPicPr>
          <p:cNvPr id="7" name="Εικόνα 6">
            <a:extLst>
              <a:ext uri="{FF2B5EF4-FFF2-40B4-BE49-F238E27FC236}">
                <a16:creationId xmlns:a16="http://schemas.microsoft.com/office/drawing/2014/main" xmlns="" id="{04D75B8C-3CEF-43E9-9056-B4570CCD7EBA}"/>
              </a:ext>
            </a:extLst>
          </p:cNvPr>
          <p:cNvPicPr>
            <a:picLocks noChangeAspect="1"/>
          </p:cNvPicPr>
          <p:nvPr/>
        </p:nvPicPr>
        <p:blipFill>
          <a:blip r:embed="rId3"/>
          <a:stretch>
            <a:fillRect/>
          </a:stretch>
        </p:blipFill>
        <p:spPr>
          <a:xfrm>
            <a:off x="292406" y="2114100"/>
            <a:ext cx="3366107" cy="3155841"/>
          </a:xfrm>
          <a:prstGeom prst="rect">
            <a:avLst/>
          </a:prstGeom>
        </p:spPr>
      </p:pic>
      <p:pic>
        <p:nvPicPr>
          <p:cNvPr id="9" name="Εικόνα 8">
            <a:extLst>
              <a:ext uri="{FF2B5EF4-FFF2-40B4-BE49-F238E27FC236}">
                <a16:creationId xmlns:a16="http://schemas.microsoft.com/office/drawing/2014/main" xmlns="" id="{82849892-7189-4D8B-B0C7-E3ECE059E75E}"/>
              </a:ext>
            </a:extLst>
          </p:cNvPr>
          <p:cNvPicPr>
            <a:picLocks noChangeAspect="1"/>
          </p:cNvPicPr>
          <p:nvPr/>
        </p:nvPicPr>
        <p:blipFill>
          <a:blip r:embed="rId4"/>
          <a:stretch>
            <a:fillRect/>
          </a:stretch>
        </p:blipFill>
        <p:spPr>
          <a:xfrm>
            <a:off x="8533487" y="2114099"/>
            <a:ext cx="3366107" cy="3155841"/>
          </a:xfrm>
          <a:prstGeom prst="rect">
            <a:avLst/>
          </a:prstGeom>
        </p:spPr>
      </p:pic>
      <p:sp>
        <p:nvSpPr>
          <p:cNvPr id="14" name="TextBox 13">
            <a:extLst>
              <a:ext uri="{FF2B5EF4-FFF2-40B4-BE49-F238E27FC236}">
                <a16:creationId xmlns:a16="http://schemas.microsoft.com/office/drawing/2014/main" xmlns="" id="{4414567D-3A78-4FB4-AD7D-02550C3BF6B9}"/>
              </a:ext>
            </a:extLst>
          </p:cNvPr>
          <p:cNvSpPr txBox="1"/>
          <p:nvPr/>
        </p:nvSpPr>
        <p:spPr>
          <a:xfrm>
            <a:off x="292406" y="5512904"/>
            <a:ext cx="3366107" cy="553998"/>
          </a:xfrm>
          <a:prstGeom prst="rect">
            <a:avLst/>
          </a:prstGeom>
          <a:noFill/>
        </p:spPr>
        <p:txBody>
          <a:bodyPr wrap="square" rtlCol="0">
            <a:spAutoFit/>
          </a:bodyPr>
          <a:lstStyle/>
          <a:p>
            <a:pPr algn="ctr"/>
            <a:r>
              <a:rPr lang="el-GR" sz="1200" i="1" u="sng" dirty="0"/>
              <a:t>Εικόνα 4</a:t>
            </a:r>
            <a:r>
              <a:rPr lang="el-GR" sz="1200" i="1" dirty="0"/>
              <a:t>: </a:t>
            </a:r>
            <a:r>
              <a:rPr lang="en-US" sz="1200" i="1" dirty="0"/>
              <a:t>Domains </a:t>
            </a:r>
            <a:r>
              <a:rPr lang="el-GR" sz="1200" i="1" dirty="0"/>
              <a:t>ορισμού εξίσωσης (1).</a:t>
            </a:r>
          </a:p>
          <a:p>
            <a:endParaRPr lang="el-GR" dirty="0"/>
          </a:p>
        </p:txBody>
      </p:sp>
      <p:sp>
        <p:nvSpPr>
          <p:cNvPr id="15" name="TextBox 14">
            <a:extLst>
              <a:ext uri="{FF2B5EF4-FFF2-40B4-BE49-F238E27FC236}">
                <a16:creationId xmlns:a16="http://schemas.microsoft.com/office/drawing/2014/main" xmlns="" id="{D24B7AAB-DE81-4C28-B0FE-F0F4A37847B1}"/>
              </a:ext>
            </a:extLst>
          </p:cNvPr>
          <p:cNvSpPr txBox="1"/>
          <p:nvPr/>
        </p:nvSpPr>
        <p:spPr>
          <a:xfrm>
            <a:off x="4386470" y="5512904"/>
            <a:ext cx="3366107" cy="738664"/>
          </a:xfrm>
          <a:prstGeom prst="rect">
            <a:avLst/>
          </a:prstGeom>
          <a:noFill/>
        </p:spPr>
        <p:txBody>
          <a:bodyPr wrap="square" rtlCol="0">
            <a:spAutoFit/>
          </a:bodyPr>
          <a:lstStyle/>
          <a:p>
            <a:pPr algn="ctr"/>
            <a:r>
              <a:rPr lang="el-GR" sz="1200" i="1" u="sng" dirty="0"/>
              <a:t>Εικόνα 5</a:t>
            </a:r>
            <a:r>
              <a:rPr lang="el-GR" sz="1200" i="1" dirty="0"/>
              <a:t>: Τα </a:t>
            </a:r>
            <a:r>
              <a:rPr lang="en-US" sz="1200" i="1" dirty="0"/>
              <a:t>boundaries </a:t>
            </a:r>
            <a:r>
              <a:rPr lang="el-GR" sz="1200" i="1" dirty="0"/>
              <a:t>που ορίζονται από την εξίσωση (2).</a:t>
            </a:r>
          </a:p>
          <a:p>
            <a:endParaRPr lang="el-GR" dirty="0"/>
          </a:p>
        </p:txBody>
      </p:sp>
      <p:sp>
        <p:nvSpPr>
          <p:cNvPr id="16" name="TextBox 15">
            <a:extLst>
              <a:ext uri="{FF2B5EF4-FFF2-40B4-BE49-F238E27FC236}">
                <a16:creationId xmlns:a16="http://schemas.microsoft.com/office/drawing/2014/main" xmlns="" id="{39024B6A-F51D-4CCA-A042-606D3C6BA261}"/>
              </a:ext>
            </a:extLst>
          </p:cNvPr>
          <p:cNvSpPr txBox="1"/>
          <p:nvPr/>
        </p:nvSpPr>
        <p:spPr>
          <a:xfrm>
            <a:off x="8375374" y="5563739"/>
            <a:ext cx="3524220" cy="553998"/>
          </a:xfrm>
          <a:prstGeom prst="rect">
            <a:avLst/>
          </a:prstGeom>
          <a:noFill/>
        </p:spPr>
        <p:txBody>
          <a:bodyPr wrap="square" rtlCol="0">
            <a:spAutoFit/>
          </a:bodyPr>
          <a:lstStyle/>
          <a:p>
            <a:pPr algn="ctr"/>
            <a:r>
              <a:rPr lang="el-GR" sz="1200" i="1" u="sng" dirty="0"/>
              <a:t>Εικόνα 6</a:t>
            </a:r>
            <a:r>
              <a:rPr lang="el-GR" sz="1200" i="1" dirty="0"/>
              <a:t>: </a:t>
            </a:r>
            <a:r>
              <a:rPr lang="en-US" sz="1200" i="1" dirty="0"/>
              <a:t>Domain </a:t>
            </a:r>
            <a:r>
              <a:rPr lang="el-GR" sz="1200" i="1" dirty="0"/>
              <a:t>ορισμού εξίσωσης (3).</a:t>
            </a:r>
          </a:p>
          <a:p>
            <a:endParaRPr lang="el-GR" dirty="0"/>
          </a:p>
        </p:txBody>
      </p:sp>
    </p:spTree>
    <p:extLst>
      <p:ext uri="{BB962C8B-B14F-4D97-AF65-F5344CB8AC3E}">
        <p14:creationId xmlns:p14="http://schemas.microsoft.com/office/powerpoint/2010/main" xmlns="" val="376155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F4511A-194A-4A49-944E-A9A71A2467C0}"/>
              </a:ext>
            </a:extLst>
          </p:cNvPr>
          <p:cNvSpPr>
            <a:spLocks noGrp="1"/>
          </p:cNvSpPr>
          <p:nvPr>
            <p:ph type="title"/>
          </p:nvPr>
        </p:nvSpPr>
        <p:spPr>
          <a:xfrm>
            <a:off x="1534696" y="490331"/>
            <a:ext cx="9520158" cy="1363424"/>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ELECTROMAGNETIC WAVES)</a:t>
            </a:r>
            <a:endParaRPr lang="el-GR" dirty="0"/>
          </a:p>
        </p:txBody>
      </p:sp>
      <p:pic>
        <p:nvPicPr>
          <p:cNvPr id="5" name="Θέση περιεχομένου 4">
            <a:extLst>
              <a:ext uri="{FF2B5EF4-FFF2-40B4-BE49-F238E27FC236}">
                <a16:creationId xmlns:a16="http://schemas.microsoft.com/office/drawing/2014/main" xmlns="" id="{7150F0C8-344C-4894-845D-FC59DF7304A2}"/>
              </a:ext>
            </a:extLst>
          </p:cNvPr>
          <p:cNvPicPr>
            <a:picLocks noGrp="1" noChangeAspect="1"/>
          </p:cNvPicPr>
          <p:nvPr>
            <p:ph idx="1"/>
          </p:nvPr>
        </p:nvPicPr>
        <p:blipFill>
          <a:blip r:embed="rId2"/>
          <a:stretch>
            <a:fillRect/>
          </a:stretch>
        </p:blipFill>
        <p:spPr>
          <a:xfrm>
            <a:off x="3698136" y="2040835"/>
            <a:ext cx="5194191" cy="3101008"/>
          </a:xfrm>
        </p:spPr>
      </p:pic>
      <p:sp>
        <p:nvSpPr>
          <p:cNvPr id="6" name="TextBox 5">
            <a:extLst>
              <a:ext uri="{FF2B5EF4-FFF2-40B4-BE49-F238E27FC236}">
                <a16:creationId xmlns:a16="http://schemas.microsoft.com/office/drawing/2014/main" xmlns="" id="{CF1C4FE3-DCE0-4C54-A243-9A4373712D0F}"/>
              </a:ext>
            </a:extLst>
          </p:cNvPr>
          <p:cNvSpPr txBox="1"/>
          <p:nvPr/>
        </p:nvSpPr>
        <p:spPr>
          <a:xfrm>
            <a:off x="3962400" y="5446643"/>
            <a:ext cx="4731026" cy="646331"/>
          </a:xfrm>
          <a:prstGeom prst="rect">
            <a:avLst/>
          </a:prstGeom>
          <a:noFill/>
        </p:spPr>
        <p:txBody>
          <a:bodyPr wrap="square" rtlCol="0">
            <a:spAutoFit/>
          </a:bodyPr>
          <a:lstStyle/>
          <a:p>
            <a:pPr algn="ctr"/>
            <a:r>
              <a:rPr lang="el-GR" sz="1200" i="1" u="sng" dirty="0"/>
              <a:t>Εικόνα 7</a:t>
            </a:r>
            <a:r>
              <a:rPr lang="el-GR" sz="1200" i="1" dirty="0"/>
              <a:t>: Απεικόνιση των </a:t>
            </a:r>
            <a:r>
              <a:rPr lang="en-US" sz="1200" i="1" dirty="0"/>
              <a:t>lines </a:t>
            </a:r>
            <a:r>
              <a:rPr lang="el-GR" sz="1200" i="1" dirty="0"/>
              <a:t>που μεταφέρουν ηλεκτρικό ρεύμα (150</a:t>
            </a:r>
            <a:r>
              <a:rPr lang="en-US" sz="1200" i="1" dirty="0"/>
              <a:t>mA) </a:t>
            </a:r>
            <a:r>
              <a:rPr lang="el-GR" sz="1200" i="1" dirty="0"/>
              <a:t> στους οπλισμούς. Τα </a:t>
            </a:r>
            <a:r>
              <a:rPr lang="en-US" sz="1200" i="1" dirty="0"/>
              <a:t>lines </a:t>
            </a:r>
            <a:r>
              <a:rPr lang="el-GR" sz="1200" i="1" dirty="0"/>
              <a:t>διαπερνούν τα εξωτερικά στοιχεία των </a:t>
            </a:r>
            <a:r>
              <a:rPr lang="en-US" sz="1200" i="1" dirty="0"/>
              <a:t>patches </a:t>
            </a:r>
            <a:r>
              <a:rPr lang="el-GR" sz="1200" i="1" dirty="0"/>
              <a:t>καταλήγοντας στους δίσκους αλουμινίου.</a:t>
            </a:r>
          </a:p>
        </p:txBody>
      </p:sp>
    </p:spTree>
    <p:extLst>
      <p:ext uri="{BB962C8B-B14F-4D97-AF65-F5344CB8AC3E}">
        <p14:creationId xmlns:p14="http://schemas.microsoft.com/office/powerpoint/2010/main" xmlns="" val="393709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17752AB-FDB0-4EE9-AC14-C94507513BA3}"/>
              </a:ext>
            </a:extLst>
          </p:cNvPr>
          <p:cNvSpPr>
            <a:spLocks noGrp="1"/>
          </p:cNvSpPr>
          <p:nvPr>
            <p:ph type="title"/>
          </p:nvPr>
        </p:nvSpPr>
        <p:spPr>
          <a:xfrm>
            <a:off x="1534696" y="516835"/>
            <a:ext cx="9520158" cy="1336919"/>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HEAT TRANSFER IN SOLIDS)</a:t>
            </a:r>
            <a:endParaRPr lang="el-GR" dirty="0"/>
          </a:p>
        </p:txBody>
      </p:sp>
      <mc:AlternateContent xmlns:mc="http://schemas.openxmlformats.org/markup-compatibility/2006">
        <mc:Choice xmlns:a14="http://schemas.microsoft.com/office/drawing/2010/main" xmlns="" Requires="a14">
          <p:sp>
            <p:nvSpPr>
              <p:cNvPr id="3" name="Θέση περιεχομένου 2">
                <a:extLst>
                  <a:ext uri="{FF2B5EF4-FFF2-40B4-BE49-F238E27FC236}">
                    <a16:creationId xmlns:a16="http://schemas.microsoft.com/office/drawing/2014/main" id="{FCA2250A-31D1-446D-B449-567C5F883998}"/>
                  </a:ext>
                </a:extLst>
              </p:cNvPr>
              <p:cNvSpPr>
                <a:spLocks noGrp="1"/>
              </p:cNvSpPr>
              <p:nvPr>
                <p:ph idx="1"/>
              </p:nvPr>
            </p:nvSpPr>
            <p:spPr/>
            <p:txBody>
              <a:bodyPr/>
              <a:lstStyle/>
              <a:p>
                <a:pPr lvl="0"/>
                <a:endParaRPr lang="el-GR" i="1" dirty="0"/>
              </a:p>
              <a:p>
                <a:pPr lvl="0"/>
                <a14:m>
                  <m:oMath xmlns:m="http://schemas.openxmlformats.org/officeDocument/2006/math">
                    <m:r>
                      <a:rPr lang="el-GR" i="1">
                        <a:latin typeface="Cambria Math" panose="02040503050406030204" pitchFamily="18" charset="0"/>
                      </a:rPr>
                      <m:t>𝜌</m:t>
                    </m:r>
                    <m:sSub>
                      <m:sSubPr>
                        <m:ctrlPr>
                          <a:rPr lang="el-GR" i="1">
                            <a:latin typeface="Cambria Math" panose="02040503050406030204" pitchFamily="18" charset="0"/>
                          </a:rPr>
                        </m:ctrlPr>
                      </m:sSubPr>
                      <m:e>
                        <m:r>
                          <a:rPr lang="en-US" i="1">
                            <a:latin typeface="Cambria Math" panose="02040503050406030204" pitchFamily="18" charset="0"/>
                          </a:rPr>
                          <m:t>𝑐</m:t>
                        </m:r>
                      </m:e>
                      <m:sub>
                        <m:r>
                          <a:rPr lang="el-GR" i="1">
                            <a:latin typeface="Cambria Math" panose="02040503050406030204" pitchFamily="18" charset="0"/>
                          </a:rPr>
                          <m:t>𝑝</m:t>
                        </m:r>
                      </m:sub>
                    </m:sSub>
                    <m:f>
                      <m:fPr>
                        <m:ctrlPr>
                          <a:rPr lang="el-GR" i="1">
                            <a:latin typeface="Cambria Math" panose="02040503050406030204" pitchFamily="18" charset="0"/>
                          </a:rPr>
                        </m:ctrlPr>
                      </m:fPr>
                      <m:num>
                        <m:r>
                          <a:rPr lang="el-GR" i="1">
                            <a:latin typeface="Cambria Math" panose="02040503050406030204" pitchFamily="18" charset="0"/>
                          </a:rPr>
                          <m:t>𝜕</m:t>
                        </m:r>
                        <m:r>
                          <a:rPr lang="el-GR" i="1">
                            <a:latin typeface="Cambria Math" panose="02040503050406030204" pitchFamily="18" charset="0"/>
                          </a:rPr>
                          <m:t>𝑇</m:t>
                        </m:r>
                      </m:num>
                      <m:den>
                        <m:r>
                          <a:rPr lang="el-GR" i="1">
                            <a:latin typeface="Cambria Math" panose="02040503050406030204" pitchFamily="18" charset="0"/>
                          </a:rPr>
                          <m:t>𝜕</m:t>
                        </m:r>
                        <m:r>
                          <a:rPr lang="el-GR" i="1">
                            <a:latin typeface="Cambria Math" panose="02040503050406030204" pitchFamily="18" charset="0"/>
                          </a:rPr>
                          <m:t>𝑡</m:t>
                        </m:r>
                      </m:den>
                    </m:f>
                    <m:r>
                      <a:rPr lang="el-GR" i="1">
                        <a:latin typeface="Cambria Math" panose="02040503050406030204" pitchFamily="18" charset="0"/>
                      </a:rPr>
                      <m:t>+</m:t>
                    </m:r>
                    <m:r>
                      <a:rPr lang="el-GR" i="1">
                        <a:latin typeface="Cambria Math" panose="02040503050406030204" pitchFamily="18" charset="0"/>
                      </a:rPr>
                      <m:t>𝜌</m:t>
                    </m:r>
                    <m:sSub>
                      <m:sSubPr>
                        <m:ctrlPr>
                          <a:rPr lang="el-GR" i="1">
                            <a:latin typeface="Cambria Math" panose="02040503050406030204" pitchFamily="18" charset="0"/>
                          </a:rPr>
                        </m:ctrlPr>
                      </m:sSubPr>
                      <m:e>
                        <m:r>
                          <a:rPr lang="en-US" i="1">
                            <a:latin typeface="Cambria Math" panose="02040503050406030204" pitchFamily="18" charset="0"/>
                          </a:rPr>
                          <m:t>𝑐</m:t>
                        </m:r>
                      </m:e>
                      <m:sub>
                        <m:r>
                          <a:rPr lang="el-GR" i="1">
                            <a:latin typeface="Cambria Math" panose="02040503050406030204" pitchFamily="18" charset="0"/>
                          </a:rPr>
                          <m:t>𝑝</m:t>
                        </m:r>
                      </m:sub>
                    </m:sSub>
                    <m:acc>
                      <m:accPr>
                        <m:chr m:val="⃗"/>
                        <m:ctrlPr>
                          <a:rPr lang="el-GR" i="1">
                            <a:latin typeface="Cambria Math" panose="02040503050406030204" pitchFamily="18" charset="0"/>
                          </a:rPr>
                        </m:ctrlPr>
                      </m:accPr>
                      <m:e>
                        <m:r>
                          <a:rPr lang="el-GR" i="1">
                            <a:latin typeface="Cambria Math" panose="02040503050406030204" pitchFamily="18" charset="0"/>
                          </a:rPr>
                          <m:t>𝑢</m:t>
                        </m:r>
                      </m:e>
                    </m:acc>
                    <m:r>
                      <a:rPr lang="el-GR" i="1">
                        <a:latin typeface="Cambria Math" panose="02040503050406030204" pitchFamily="18" charset="0"/>
                      </a:rPr>
                      <m:t>∙</m:t>
                    </m:r>
                    <m:r>
                      <m:rPr>
                        <m:sty m:val="p"/>
                      </m:rPr>
                      <a:rPr lang="el-GR">
                        <a:latin typeface="Cambria Math" panose="02040503050406030204" pitchFamily="18" charset="0"/>
                      </a:rPr>
                      <m:t>∇</m:t>
                    </m:r>
                    <m:r>
                      <a:rPr lang="el-GR" i="1">
                        <a:latin typeface="Cambria Math" panose="02040503050406030204" pitchFamily="18" charset="0"/>
                      </a:rPr>
                      <m:t>𝑇</m:t>
                    </m:r>
                    <m:r>
                      <a:rPr lang="el-GR" i="1">
                        <a:latin typeface="Cambria Math" panose="02040503050406030204" pitchFamily="18" charset="0"/>
                      </a:rPr>
                      <m:t>+</m:t>
                    </m:r>
                    <m:r>
                      <m:rPr>
                        <m:sty m:val="p"/>
                      </m:rPr>
                      <a:rPr lang="el-GR">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𝑞</m:t>
                        </m:r>
                      </m:e>
                    </m:acc>
                    <m:r>
                      <a:rPr lang="el-GR" i="1">
                        <a:latin typeface="Cambria Math" panose="02040503050406030204" pitchFamily="18" charset="0"/>
                      </a:rPr>
                      <m:t>=</m:t>
                    </m:r>
                    <m:r>
                      <a:rPr lang="el-GR" i="1">
                        <a:latin typeface="Cambria Math" panose="02040503050406030204" pitchFamily="18" charset="0"/>
                      </a:rPr>
                      <m:t>𝑄</m:t>
                    </m:r>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𝑄</m:t>
                        </m:r>
                      </m:e>
                      <m:sub>
                        <m:r>
                          <a:rPr lang="el-GR" i="1">
                            <a:latin typeface="Cambria Math" panose="02040503050406030204" pitchFamily="18" charset="0"/>
                          </a:rPr>
                          <m:t>𝑡𝑒𝑑</m:t>
                        </m:r>
                      </m:sub>
                    </m:sSub>
                  </m:oMath>
                </a14:m>
                <a:r>
                  <a:rPr lang="el-GR" dirty="0"/>
                  <a:t> (4)</a:t>
                </a:r>
                <a:r>
                  <a:rPr lang="en-US" dirty="0"/>
                  <a:t/>
                </a:r>
                <a:r>
                  <a:rPr lang="el-GR" u="sng" dirty="0"/>
                  <a:t>Μεταφορά θερμότητας σε στερεά σώματα</a:t>
                </a:r>
              </a:p>
              <a:p>
                <a:pPr lvl="0"/>
                <a14:m>
                  <m:oMath xmlns:m="http://schemas.openxmlformats.org/officeDocument/2006/math">
                    <m:acc>
                      <m:accPr>
                        <m:chr m:val="⃗"/>
                        <m:ctrlPr>
                          <a:rPr lang="el-GR" i="1">
                            <a:latin typeface="Cambria Math" panose="02040503050406030204" pitchFamily="18" charset="0"/>
                          </a:rPr>
                        </m:ctrlPr>
                      </m:accPr>
                      <m:e>
                        <m:r>
                          <a:rPr lang="el-GR" i="1">
                            <a:latin typeface="Cambria Math" panose="02040503050406030204" pitchFamily="18" charset="0"/>
                          </a:rPr>
                          <m:t>𝑞</m:t>
                        </m:r>
                      </m:e>
                    </m:acc>
                    <m:r>
                      <a:rPr lang="el-GR" i="1">
                        <a:latin typeface="Cambria Math" panose="02040503050406030204" pitchFamily="18" charset="0"/>
                      </a:rPr>
                      <m:t>=−</m:t>
                    </m:r>
                    <m:r>
                      <a:rPr lang="el-GR" i="1">
                        <a:latin typeface="Cambria Math" panose="02040503050406030204" pitchFamily="18" charset="0"/>
                      </a:rPr>
                      <m:t>𝑘</m:t>
                    </m:r>
                    <m:r>
                      <m:rPr>
                        <m:sty m:val="p"/>
                      </m:rPr>
                      <a:rPr lang="el-GR">
                        <a:latin typeface="Cambria Math" panose="02040503050406030204" pitchFamily="18" charset="0"/>
                      </a:rPr>
                      <m:t>∇</m:t>
                    </m:r>
                    <m:r>
                      <a:rPr lang="el-GR" i="1">
                        <a:latin typeface="Cambria Math" panose="02040503050406030204" pitchFamily="18" charset="0"/>
                      </a:rPr>
                      <m:t>𝑇</m:t>
                    </m:r>
                  </m:oMath>
                </a14:m>
                <a:r>
                  <a:rPr lang="en-US" dirty="0"/>
                  <a:t/>
                </a:r>
                <a:r>
                  <a:rPr lang="el-GR" dirty="0"/>
                  <a:t>(5) </a:t>
                </a:r>
                <a:r>
                  <a:rPr lang="el-GR" u="sng" dirty="0"/>
                  <a:t>Μεταφορά θερμότητας σε στερεά σώματα</a:t>
                </a:r>
              </a:p>
              <a:p>
                <a:pPr lvl="0"/>
                <a14:m>
                  <m:oMath xmlns:m="http://schemas.openxmlformats.org/officeDocument/2006/math">
                    <m:r>
                      <a:rPr lang="el-GR" i="1">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𝑛</m:t>
                        </m:r>
                      </m:e>
                    </m:acc>
                    <m:r>
                      <a:rPr lang="el-GR" i="1">
                        <a:latin typeface="Cambria Math" panose="02040503050406030204" pitchFamily="18" charset="0"/>
                      </a:rPr>
                      <m:t>∙</m:t>
                    </m:r>
                    <m:acc>
                      <m:accPr>
                        <m:chr m:val="⃗"/>
                        <m:ctrlPr>
                          <a:rPr lang="el-GR" i="1">
                            <a:latin typeface="Cambria Math" panose="02040503050406030204" pitchFamily="18" charset="0"/>
                          </a:rPr>
                        </m:ctrlPr>
                      </m:accPr>
                      <m:e>
                        <m:r>
                          <a:rPr lang="el-GR" i="1">
                            <a:latin typeface="Cambria Math" panose="02040503050406030204" pitchFamily="18" charset="0"/>
                          </a:rPr>
                          <m:t>𝑞</m:t>
                        </m:r>
                      </m:e>
                    </m:acc>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𝑞</m:t>
                        </m:r>
                      </m:e>
                      <m:sub>
                        <m:r>
                          <a:rPr lang="el-GR" i="1">
                            <a:latin typeface="Cambria Math" panose="02040503050406030204" pitchFamily="18" charset="0"/>
                          </a:rPr>
                          <m:t>0</m:t>
                        </m:r>
                      </m:sub>
                    </m:sSub>
                  </m:oMath>
                </a14:m>
                <a:r>
                  <a:rPr lang="en-US" dirty="0"/>
                  <a:t/>
                </a:r>
                <a:r>
                  <a:rPr lang="el-GR" dirty="0"/>
                  <a:t>(6)</a:t>
                </a:r>
                <a:r>
                  <a:rPr lang="en-US" dirty="0"/>
                  <a:t/>
                </a:r>
                <a:r>
                  <a:rPr lang="el-GR" u="sng" dirty="0"/>
                  <a:t>Ροή θερμότητας από τους οπλισμούς προς το περιβάλλον</a:t>
                </a:r>
                <a:endParaRPr lang="en-US" u="sng" dirty="0"/>
              </a:p>
              <a:p>
                <a:pPr lvl="0"/>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𝑞</m:t>
                        </m:r>
                      </m:e>
                      <m:sub>
                        <m:r>
                          <a:rPr lang="el-GR" i="1">
                            <a:latin typeface="Cambria Math" panose="02040503050406030204" pitchFamily="18" charset="0"/>
                          </a:rPr>
                          <m:t>0</m:t>
                        </m:r>
                      </m:sub>
                    </m:sSub>
                    <m:r>
                      <a:rPr lang="el-GR" i="1">
                        <a:latin typeface="Cambria Math" panose="02040503050406030204" pitchFamily="18" charset="0"/>
                      </a:rPr>
                      <m:t>=</m:t>
                    </m:r>
                    <m:r>
                      <a:rPr lang="el-GR" i="1">
                        <a:latin typeface="Cambria Math" panose="02040503050406030204" pitchFamily="18" charset="0"/>
                      </a:rPr>
                      <m:t>h</m:t>
                    </m:r>
                    <m:d>
                      <m:dPr>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panose="02040503050406030204" pitchFamily="18" charset="0"/>
                              </a:rPr>
                              <m:t>𝑇</m:t>
                            </m:r>
                          </m:e>
                          <m:sub>
                            <m:r>
                              <a:rPr lang="el-GR" i="1">
                                <a:latin typeface="Cambria Math" panose="02040503050406030204" pitchFamily="18" charset="0"/>
                              </a:rPr>
                              <m:t>𝑒𝑥𝑡</m:t>
                            </m:r>
                          </m:sub>
                        </m:sSub>
                        <m:r>
                          <a:rPr lang="el-GR" i="1">
                            <a:latin typeface="Cambria Math" panose="02040503050406030204" pitchFamily="18" charset="0"/>
                          </a:rPr>
                          <m:t>−</m:t>
                        </m:r>
                        <m:r>
                          <a:rPr lang="el-GR" i="1">
                            <a:latin typeface="Cambria Math" panose="02040503050406030204" pitchFamily="18" charset="0"/>
                          </a:rPr>
                          <m:t>𝑇</m:t>
                        </m:r>
                      </m:e>
                    </m:d>
                  </m:oMath>
                </a14:m>
                <a:r>
                  <a:rPr lang="el-GR" dirty="0"/>
                  <a:t> (7), </a:t>
                </a:r>
                <a:r>
                  <a:rPr lang="en-US" dirty="0"/>
                  <a:t>h=</a:t>
                </a:r>
                <a:r>
                  <a:rPr lang="el-GR" dirty="0"/>
                  <a:t> 40</a:t>
                </a:r>
                <a:r>
                  <a:rPr lang="en-US" dirty="0"/>
                  <a:t>W</a:t>
                </a:r>
                <a:r>
                  <a:rPr lang="el-GR" dirty="0"/>
                  <a:t>/(</a:t>
                </a:r>
                <a:r>
                  <a:rPr lang="en-US" dirty="0"/>
                  <a:t>m</a:t>
                </a:r>
                <a:r>
                  <a:rPr lang="el-GR" baseline="30000" dirty="0"/>
                  <a:t>2</a:t>
                </a:r>
                <a:r>
                  <a:rPr lang="el-GR" dirty="0"/>
                  <a:t>·</a:t>
                </a:r>
                <a:r>
                  <a:rPr lang="en-US" dirty="0"/>
                  <a:t>K</a:t>
                </a:r>
                <a:r>
                  <a:rPr lang="el-GR" dirty="0"/>
                  <a:t>)</a:t>
                </a:r>
                <a:r>
                  <a:rPr lang="en-US" dirty="0"/>
                  <a:t/>
                </a:r>
                <a:r>
                  <a:rPr lang="el-GR" dirty="0"/>
                  <a:t>για το αλουμίνιο</a:t>
                </a:r>
              </a:p>
              <a:p>
                <a:endParaRPr lang="el-GR" dirty="0"/>
              </a:p>
            </p:txBody>
          </p:sp>
        </mc:Choice>
        <mc:Fallback>
          <p:sp>
            <p:nvSpPr>
              <p:cNvPr id="3" name="Θέση περιεχομένου 2">
                <a:extLst>
                  <a:ext uri="{FF2B5EF4-FFF2-40B4-BE49-F238E27FC236}">
                    <a16:creationId xmlns:a16="http://schemas.microsoft.com/office/drawing/2014/main" xmlns="" xmlns:a14="http://schemas.microsoft.com/office/drawing/2010/main" id="{FCA2250A-31D1-446D-B449-567C5F883998}"/>
                  </a:ext>
                </a:extLst>
              </p:cNvPr>
              <p:cNvSpPr>
                <a:spLocks noGrp="1" noRot="1" noChangeAspect="1" noMove="1" noResize="1" noEditPoints="1" noAdjustHandles="1" noChangeArrowheads="1" noChangeShapeType="1" noTextEdit="1"/>
              </p:cNvSpPr>
              <p:nvPr>
                <p:ph idx="1"/>
              </p:nvPr>
            </p:nvSpPr>
            <p:spPr>
              <a:blipFill>
                <a:blip r:embed="rId2"/>
                <a:stretch>
                  <a:fillRect l="-577"/>
                </a:stretch>
              </a:blipFill>
            </p:spPr>
            <p:txBody>
              <a:bodyPr/>
              <a:lstStyle/>
              <a:p>
                <a:r>
                  <a:rPr lang="el-GR">
                    <a:noFill/>
                  </a:rPr>
                  <a:t> </a:t>
                </a:r>
              </a:p>
            </p:txBody>
          </p:sp>
        </mc:Fallback>
      </mc:AlternateContent>
    </p:spTree>
    <p:extLst>
      <p:ext uri="{BB962C8B-B14F-4D97-AF65-F5344CB8AC3E}">
        <p14:creationId xmlns:p14="http://schemas.microsoft.com/office/powerpoint/2010/main" xmlns="" val="103752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AC14A9D-FB87-4437-B407-84CF823E3F56}"/>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xmlns="" id="{DC547342-99D9-49BB-A51C-5DBDB2FBED3D}"/>
              </a:ext>
            </a:extLst>
          </p:cNvPr>
          <p:cNvSpPr>
            <a:spLocks noGrp="1"/>
          </p:cNvSpPr>
          <p:nvPr>
            <p:ph idx="1"/>
          </p:nvPr>
        </p:nvSpPr>
        <p:spPr/>
        <p:txBody>
          <a:bodyPr>
            <a:normAutofit lnSpcReduction="10000"/>
          </a:bodyPr>
          <a:lstStyle/>
          <a:p>
            <a:endParaRPr lang="en-US" dirty="0"/>
          </a:p>
          <a:p>
            <a:r>
              <a:rPr lang="el-GR" dirty="0"/>
              <a:t>«</a:t>
            </a:r>
            <a:r>
              <a:rPr lang="el-GR" i="1" dirty="0" err="1"/>
              <a:t>Οκόσα</a:t>
            </a:r>
            <a:r>
              <a:rPr lang="el-GR" i="1" dirty="0"/>
              <a:t> φάρμακα ουκ </a:t>
            </a:r>
            <a:r>
              <a:rPr lang="el-GR" i="1" dirty="0" err="1"/>
              <a:t>ιήται</a:t>
            </a:r>
            <a:r>
              <a:rPr lang="el-GR" i="1" dirty="0"/>
              <a:t>, σίδηρος </a:t>
            </a:r>
            <a:r>
              <a:rPr lang="el-GR" i="1" dirty="0" err="1"/>
              <a:t>ιήται</a:t>
            </a:r>
            <a:r>
              <a:rPr lang="el-GR" i="1" dirty="0"/>
              <a:t>. Όσσα σίδηρος ουκ </a:t>
            </a:r>
            <a:r>
              <a:rPr lang="el-GR" i="1" dirty="0" err="1"/>
              <a:t>ιήται</a:t>
            </a:r>
            <a:r>
              <a:rPr lang="el-GR" i="1" dirty="0"/>
              <a:t>, πυρ </a:t>
            </a:r>
            <a:r>
              <a:rPr lang="el-GR" i="1" dirty="0" err="1"/>
              <a:t>ιήται</a:t>
            </a:r>
            <a:r>
              <a:rPr lang="el-GR" i="1" dirty="0"/>
              <a:t>. Όσσα δε πυρ ουκ </a:t>
            </a:r>
            <a:r>
              <a:rPr lang="el-GR" i="1" dirty="0" err="1"/>
              <a:t>ιήται</a:t>
            </a:r>
            <a:r>
              <a:rPr lang="el-GR" i="1" dirty="0"/>
              <a:t>, ταύτα </a:t>
            </a:r>
            <a:r>
              <a:rPr lang="el-GR" i="1" dirty="0" err="1"/>
              <a:t>χρη</a:t>
            </a:r>
            <a:r>
              <a:rPr lang="el-GR" i="1" dirty="0"/>
              <a:t> </a:t>
            </a:r>
            <a:r>
              <a:rPr lang="el-GR" i="1" dirty="0" err="1"/>
              <a:t>νομίζειν</a:t>
            </a:r>
            <a:r>
              <a:rPr lang="el-GR" i="1" dirty="0"/>
              <a:t> </a:t>
            </a:r>
            <a:r>
              <a:rPr lang="el-GR" i="1" dirty="0" err="1"/>
              <a:t>ανίητα</a:t>
            </a:r>
            <a:r>
              <a:rPr lang="el-GR" i="1" dirty="0"/>
              <a:t>.</a:t>
            </a:r>
            <a:r>
              <a:rPr lang="el-GR" dirty="0"/>
              <a:t>»</a:t>
            </a:r>
          </a:p>
          <a:p>
            <a:r>
              <a:rPr lang="el-GR" dirty="0"/>
              <a:t>Όσα νοσήματα δεν θεραπεύονται με τα φάρμακα, θεραπεύονται με το νυστέρι. Όσα δεν θεραπεύονται με το νυστέρι, θεραπεύονται με τη φωτιά. Όσα δεν θεραπεύονται ούτε με τη φωτιά, πρέπει να θεωρούνται ανίατα.</a:t>
            </a:r>
          </a:p>
          <a:p>
            <a:endParaRPr lang="el-GR" dirty="0"/>
          </a:p>
          <a:p>
            <a:pPr marL="0" indent="0" algn="r">
              <a:buNone/>
            </a:pPr>
            <a:r>
              <a:rPr lang="el-GR" dirty="0"/>
              <a:t>Ιπποκράτης</a:t>
            </a:r>
          </a:p>
        </p:txBody>
      </p:sp>
    </p:spTree>
    <p:extLst>
      <p:ext uri="{BB962C8B-B14F-4D97-AF65-F5344CB8AC3E}">
        <p14:creationId xmlns:p14="http://schemas.microsoft.com/office/powerpoint/2010/main" xmlns="" val="186471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9B8185-B5BA-4AE2-81C7-BDD616C79570}"/>
              </a:ext>
            </a:extLst>
          </p:cNvPr>
          <p:cNvSpPr>
            <a:spLocks noGrp="1"/>
          </p:cNvSpPr>
          <p:nvPr>
            <p:ph type="title"/>
          </p:nvPr>
        </p:nvSpPr>
        <p:spPr>
          <a:xfrm>
            <a:off x="1534696" y="543338"/>
            <a:ext cx="9520158" cy="1258957"/>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HEAT TRANSFER IN SOLIDS)</a:t>
            </a:r>
            <a:endParaRPr lang="el-GR" dirty="0"/>
          </a:p>
        </p:txBody>
      </p:sp>
      <p:pic>
        <p:nvPicPr>
          <p:cNvPr id="4" name="Θέση περιεχομένου 3">
            <a:extLst>
              <a:ext uri="{FF2B5EF4-FFF2-40B4-BE49-F238E27FC236}">
                <a16:creationId xmlns:a16="http://schemas.microsoft.com/office/drawing/2014/main" xmlns="" id="{48A499EE-4E35-4DCA-B888-58FED6E0E48F}"/>
              </a:ext>
            </a:extLst>
          </p:cNvPr>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2095638"/>
            <a:ext cx="4293704" cy="3449638"/>
          </a:xfrm>
          <a:prstGeom prst="rect">
            <a:avLst/>
          </a:prstGeom>
          <a:noFill/>
          <a:ln>
            <a:noFill/>
          </a:ln>
        </p:spPr>
      </p:pic>
      <p:pic>
        <p:nvPicPr>
          <p:cNvPr id="5" name="Εικόνα 4">
            <a:extLst>
              <a:ext uri="{FF2B5EF4-FFF2-40B4-BE49-F238E27FC236}">
                <a16:creationId xmlns:a16="http://schemas.microsoft.com/office/drawing/2014/main" xmlns="" id="{DEEB79F9-88F1-46AB-B2C2-A89D7E130215}"/>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4293705" y="2095638"/>
            <a:ext cx="3988904" cy="3449638"/>
          </a:xfrm>
          <a:prstGeom prst="rect">
            <a:avLst/>
          </a:prstGeom>
          <a:noFill/>
          <a:ln>
            <a:noFill/>
          </a:ln>
        </p:spPr>
      </p:pic>
      <p:pic>
        <p:nvPicPr>
          <p:cNvPr id="6" name="Εικόνα 5">
            <a:extLst>
              <a:ext uri="{FF2B5EF4-FFF2-40B4-BE49-F238E27FC236}">
                <a16:creationId xmlns:a16="http://schemas.microsoft.com/office/drawing/2014/main" xmlns="" id="{35634A80-7D3D-445E-BE6B-623E37C43A07}"/>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8282609" y="2095638"/>
            <a:ext cx="3804981" cy="3449638"/>
          </a:xfrm>
          <a:prstGeom prst="rect">
            <a:avLst/>
          </a:prstGeom>
          <a:noFill/>
          <a:ln>
            <a:noFill/>
          </a:ln>
        </p:spPr>
      </p:pic>
      <p:sp>
        <p:nvSpPr>
          <p:cNvPr id="8" name="TextBox 7">
            <a:extLst>
              <a:ext uri="{FF2B5EF4-FFF2-40B4-BE49-F238E27FC236}">
                <a16:creationId xmlns:a16="http://schemas.microsoft.com/office/drawing/2014/main" xmlns="" id="{19C097AC-F432-459E-9C45-38549DBD06E8}"/>
              </a:ext>
            </a:extLst>
          </p:cNvPr>
          <p:cNvSpPr txBox="1"/>
          <p:nvPr/>
        </p:nvSpPr>
        <p:spPr>
          <a:xfrm>
            <a:off x="0" y="5645426"/>
            <a:ext cx="4293704" cy="553998"/>
          </a:xfrm>
          <a:prstGeom prst="rect">
            <a:avLst/>
          </a:prstGeom>
          <a:noFill/>
        </p:spPr>
        <p:txBody>
          <a:bodyPr wrap="square" rtlCol="0">
            <a:spAutoFit/>
          </a:bodyPr>
          <a:lstStyle/>
          <a:p>
            <a:pPr algn="ctr"/>
            <a:r>
              <a:rPr lang="el-GR" sz="1200" i="1" u="sng" dirty="0"/>
              <a:t>Εικόνα 8</a:t>
            </a:r>
            <a:r>
              <a:rPr lang="el-GR" sz="1200" i="1" dirty="0"/>
              <a:t>: </a:t>
            </a:r>
            <a:r>
              <a:rPr lang="en-US" sz="1200" i="1" dirty="0"/>
              <a:t>Domains </a:t>
            </a:r>
            <a:r>
              <a:rPr lang="el-GR" sz="1200" i="1" dirty="0"/>
              <a:t>ορισμού εξίσωσης (4).</a:t>
            </a:r>
          </a:p>
          <a:p>
            <a:endParaRPr lang="el-GR" dirty="0"/>
          </a:p>
        </p:txBody>
      </p:sp>
      <p:sp>
        <p:nvSpPr>
          <p:cNvPr id="9" name="TextBox 8">
            <a:extLst>
              <a:ext uri="{FF2B5EF4-FFF2-40B4-BE49-F238E27FC236}">
                <a16:creationId xmlns:a16="http://schemas.microsoft.com/office/drawing/2014/main" xmlns="" id="{6DAF130F-AF3A-4B24-8B56-54DD6E4BF471}"/>
              </a:ext>
            </a:extLst>
          </p:cNvPr>
          <p:cNvSpPr txBox="1"/>
          <p:nvPr/>
        </p:nvSpPr>
        <p:spPr>
          <a:xfrm>
            <a:off x="4386470" y="5645426"/>
            <a:ext cx="3896139" cy="553998"/>
          </a:xfrm>
          <a:prstGeom prst="rect">
            <a:avLst/>
          </a:prstGeom>
          <a:noFill/>
        </p:spPr>
        <p:txBody>
          <a:bodyPr wrap="square" rtlCol="0">
            <a:spAutoFit/>
          </a:bodyPr>
          <a:lstStyle/>
          <a:p>
            <a:pPr algn="ctr"/>
            <a:r>
              <a:rPr lang="el-GR" sz="1200" i="1" u="sng" dirty="0"/>
              <a:t>Εικόνα 9</a:t>
            </a:r>
            <a:r>
              <a:rPr lang="el-GR" sz="1200" i="1" dirty="0"/>
              <a:t>: </a:t>
            </a:r>
            <a:r>
              <a:rPr lang="en-US" sz="1200" i="1" dirty="0"/>
              <a:t>Domains </a:t>
            </a:r>
            <a:r>
              <a:rPr lang="el-GR" sz="1200" i="1" dirty="0"/>
              <a:t>ορισμού εξίσωσης (5).</a:t>
            </a:r>
          </a:p>
          <a:p>
            <a:endParaRPr lang="el-GR" dirty="0"/>
          </a:p>
        </p:txBody>
      </p:sp>
      <p:sp>
        <p:nvSpPr>
          <p:cNvPr id="10" name="TextBox 9">
            <a:extLst>
              <a:ext uri="{FF2B5EF4-FFF2-40B4-BE49-F238E27FC236}">
                <a16:creationId xmlns:a16="http://schemas.microsoft.com/office/drawing/2014/main" xmlns="" id="{CDBF9017-280E-4DE4-B8C4-2023A8F3A64E}"/>
              </a:ext>
            </a:extLst>
          </p:cNvPr>
          <p:cNvSpPr txBox="1"/>
          <p:nvPr/>
        </p:nvSpPr>
        <p:spPr>
          <a:xfrm>
            <a:off x="8468139" y="5545276"/>
            <a:ext cx="3619451" cy="738664"/>
          </a:xfrm>
          <a:prstGeom prst="rect">
            <a:avLst/>
          </a:prstGeom>
          <a:noFill/>
        </p:spPr>
        <p:txBody>
          <a:bodyPr wrap="square" rtlCol="0">
            <a:spAutoFit/>
          </a:bodyPr>
          <a:lstStyle/>
          <a:p>
            <a:pPr algn="ctr"/>
            <a:r>
              <a:rPr lang="el-GR" sz="1200" i="1" u="sng" dirty="0"/>
              <a:t>Εικόνα 10</a:t>
            </a:r>
            <a:r>
              <a:rPr lang="el-GR" sz="1200" i="1" dirty="0"/>
              <a:t>: Τα </a:t>
            </a:r>
            <a:r>
              <a:rPr lang="en-US" sz="1200" i="1" dirty="0"/>
              <a:t>boundaries </a:t>
            </a:r>
            <a:r>
              <a:rPr lang="el-GR" sz="1200" i="1" dirty="0"/>
              <a:t>που ορίζονται από τις εξισώσεις (6), (7).</a:t>
            </a:r>
          </a:p>
          <a:p>
            <a:endParaRPr lang="el-GR" dirty="0"/>
          </a:p>
        </p:txBody>
      </p:sp>
    </p:spTree>
    <p:extLst>
      <p:ext uri="{BB962C8B-B14F-4D97-AF65-F5344CB8AC3E}">
        <p14:creationId xmlns:p14="http://schemas.microsoft.com/office/powerpoint/2010/main" xmlns="" val="1474057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A73C85-476F-40AE-BB06-CBB41AC01507}"/>
              </a:ext>
            </a:extLst>
          </p:cNvPr>
          <p:cNvSpPr>
            <a:spLocks noGrp="1"/>
          </p:cNvSpPr>
          <p:nvPr>
            <p:ph type="title"/>
          </p:nvPr>
        </p:nvSpPr>
        <p:spPr>
          <a:xfrm>
            <a:off x="1534696" y="768626"/>
            <a:ext cx="9520158" cy="1258957"/>
          </a:xfrm>
        </p:spPr>
        <p:txBody>
          <a:bodyPr>
            <a:normAutofit fontScale="90000"/>
          </a:bodyPr>
          <a:lstStyle/>
          <a:p>
            <a:pPr algn="ctr"/>
            <a:r>
              <a:rPr lang="el-GR" dirty="0"/>
              <a:t>ΠΡΟΣΟΜΟΙΩΣΗ ΕΠΙΔΡΑΣΗΣ </a:t>
            </a:r>
            <a:r>
              <a:rPr lang="en-US" dirty="0"/>
              <a:t>RF </a:t>
            </a:r>
            <a:r>
              <a:rPr lang="el-GR" dirty="0"/>
              <a:t>ΑΚΤΙΝΟΒΟΛΙΑΣ ΣΕ ΒΙΟΛΟΓΙΚΟΥΣ ΙΣΤΟΥΣ (</a:t>
            </a:r>
            <a:r>
              <a:rPr lang="en-US" dirty="0"/>
              <a:t>HEAT TRANSFER IN SOLIDS)</a:t>
            </a:r>
            <a:endParaRPr lang="el-GR" dirty="0"/>
          </a:p>
        </p:txBody>
      </p:sp>
      <p:graphicFrame>
        <p:nvGraphicFramePr>
          <p:cNvPr id="4" name="Θέση περιεχομένου 3">
            <a:extLst>
              <a:ext uri="{FF2B5EF4-FFF2-40B4-BE49-F238E27FC236}">
                <a16:creationId xmlns:a16="http://schemas.microsoft.com/office/drawing/2014/main" xmlns="" id="{D2DCEA0B-9779-486F-B79D-570C84563957}"/>
              </a:ext>
            </a:extLst>
          </p:cNvPr>
          <p:cNvGraphicFramePr>
            <a:graphicFrameLocks noGrp="1"/>
          </p:cNvGraphicFramePr>
          <p:nvPr>
            <p:ph idx="1"/>
            <p:extLst>
              <p:ext uri="{D42A27DB-BD31-4B8C-83A1-F6EECF244321}">
                <p14:modId xmlns:p14="http://schemas.microsoft.com/office/powerpoint/2010/main" xmlns="" val="3069497458"/>
              </p:ext>
            </p:extLst>
          </p:nvPr>
        </p:nvGraphicFramePr>
        <p:xfrm>
          <a:off x="2054087" y="2875720"/>
          <a:ext cx="8242852" cy="2319130"/>
        </p:xfrm>
        <a:graphic>
          <a:graphicData uri="http://schemas.openxmlformats.org/drawingml/2006/table">
            <a:tbl>
              <a:tblPr firstRow="1" firstCol="1" bandRow="1">
                <a:tableStyleId>{5C22544A-7EE6-4342-B048-85BDC9FD1C3A}</a:tableStyleId>
              </a:tblPr>
              <a:tblGrid>
                <a:gridCol w="2060713">
                  <a:extLst>
                    <a:ext uri="{9D8B030D-6E8A-4147-A177-3AD203B41FA5}">
                      <a16:colId xmlns:a16="http://schemas.microsoft.com/office/drawing/2014/main" xmlns="" val="1227021174"/>
                    </a:ext>
                  </a:extLst>
                </a:gridCol>
                <a:gridCol w="2060713">
                  <a:extLst>
                    <a:ext uri="{9D8B030D-6E8A-4147-A177-3AD203B41FA5}">
                      <a16:colId xmlns:a16="http://schemas.microsoft.com/office/drawing/2014/main" xmlns="" val="831774383"/>
                    </a:ext>
                  </a:extLst>
                </a:gridCol>
                <a:gridCol w="2060713">
                  <a:extLst>
                    <a:ext uri="{9D8B030D-6E8A-4147-A177-3AD203B41FA5}">
                      <a16:colId xmlns:a16="http://schemas.microsoft.com/office/drawing/2014/main" xmlns="" val="1240008882"/>
                    </a:ext>
                  </a:extLst>
                </a:gridCol>
                <a:gridCol w="2060713">
                  <a:extLst>
                    <a:ext uri="{9D8B030D-6E8A-4147-A177-3AD203B41FA5}">
                      <a16:colId xmlns:a16="http://schemas.microsoft.com/office/drawing/2014/main" xmlns="" val="4082543967"/>
                    </a:ext>
                  </a:extLst>
                </a:gridCol>
              </a:tblGrid>
              <a:tr h="1176607">
                <a:tc>
                  <a:txBody>
                    <a:bodyPr/>
                    <a:lstStyle/>
                    <a:p>
                      <a:pPr algn="ctr">
                        <a:lnSpc>
                          <a:spcPct val="107000"/>
                        </a:lnSpc>
                        <a:spcAft>
                          <a:spcPts val="0"/>
                        </a:spcAft>
                      </a:pPr>
                      <a:r>
                        <a:rPr lang="el-GR" sz="1200">
                          <a:effectLst/>
                        </a:rPr>
                        <a:t>ΥΛΙΚΟ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RELATIVE PERMITTIVITY</a:t>
                      </a:r>
                      <a:r>
                        <a:rPr lang="el-GR" sz="1200">
                          <a:effectLst/>
                        </a:rPr>
                        <a:t> (</a:t>
                      </a:r>
                      <a:r>
                        <a:rPr lang="en-US" sz="1200">
                          <a:effectLst/>
                        </a:rPr>
                        <a:t>real part)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ELECTRICAL CONDUCTIVITY S/m</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RELATIVE PERMEABILITY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8977978"/>
                  </a:ext>
                </a:extLst>
              </a:tr>
              <a:tr h="380841">
                <a:tc>
                  <a:txBody>
                    <a:bodyPr/>
                    <a:lstStyle/>
                    <a:p>
                      <a:pPr algn="ctr">
                        <a:lnSpc>
                          <a:spcPct val="107000"/>
                        </a:lnSpc>
                        <a:spcAft>
                          <a:spcPts val="0"/>
                        </a:spcAft>
                      </a:pPr>
                      <a:r>
                        <a:rPr lang="el-GR" sz="1200">
                          <a:effectLst/>
                        </a:rPr>
                        <a:t>Οστό</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66,4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0,142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6101671"/>
                  </a:ext>
                </a:extLst>
              </a:tr>
              <a:tr h="380841">
                <a:tc>
                  <a:txBody>
                    <a:bodyPr/>
                    <a:lstStyle/>
                    <a:p>
                      <a:pPr algn="ctr">
                        <a:lnSpc>
                          <a:spcPct val="107000"/>
                        </a:lnSpc>
                        <a:spcAft>
                          <a:spcPts val="0"/>
                        </a:spcAft>
                      </a:pPr>
                      <a:r>
                        <a:rPr lang="el-GR" sz="1200">
                          <a:effectLst/>
                        </a:rPr>
                        <a:t>Μυς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95,8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0,654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0483756"/>
                  </a:ext>
                </a:extLst>
              </a:tr>
              <a:tr h="380841">
                <a:tc>
                  <a:txBody>
                    <a:bodyPr/>
                    <a:lstStyle/>
                    <a:p>
                      <a:pPr algn="ctr">
                        <a:lnSpc>
                          <a:spcPct val="107000"/>
                        </a:lnSpc>
                        <a:spcAft>
                          <a:spcPts val="0"/>
                        </a:spcAft>
                      </a:pPr>
                      <a:r>
                        <a:rPr lang="el-GR" sz="1200">
                          <a:effectLst/>
                        </a:rPr>
                        <a:t>Λίπος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17,9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0,061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1</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93057814"/>
                  </a:ext>
                </a:extLst>
              </a:tr>
            </a:tbl>
          </a:graphicData>
        </a:graphic>
      </p:graphicFrame>
      <p:sp>
        <p:nvSpPr>
          <p:cNvPr id="5" name="TextBox 4">
            <a:extLst>
              <a:ext uri="{FF2B5EF4-FFF2-40B4-BE49-F238E27FC236}">
                <a16:creationId xmlns:a16="http://schemas.microsoft.com/office/drawing/2014/main" xmlns="" id="{D8422FE8-2B5D-4AED-9852-D1110F7BA4A1}"/>
              </a:ext>
            </a:extLst>
          </p:cNvPr>
          <p:cNvSpPr txBox="1"/>
          <p:nvPr/>
        </p:nvSpPr>
        <p:spPr>
          <a:xfrm>
            <a:off x="3684104" y="5287617"/>
            <a:ext cx="5738192" cy="553998"/>
          </a:xfrm>
          <a:prstGeom prst="rect">
            <a:avLst/>
          </a:prstGeom>
          <a:noFill/>
        </p:spPr>
        <p:txBody>
          <a:bodyPr wrap="square" rtlCol="0">
            <a:spAutoFit/>
          </a:bodyPr>
          <a:lstStyle/>
          <a:p>
            <a:pPr algn="ctr"/>
            <a:r>
              <a:rPr lang="el-GR" sz="1200" i="1" u="sng" dirty="0"/>
              <a:t>Πίνακας 3</a:t>
            </a:r>
            <a:r>
              <a:rPr lang="el-GR" sz="1200" i="1" dirty="0"/>
              <a:t>: Συμπληρωματικές ιδιότητες βιολογικών υλικών</a:t>
            </a:r>
            <a:r>
              <a:rPr lang="en-US" sz="1200" i="1" dirty="0"/>
              <a:t> [7]</a:t>
            </a:r>
            <a:r>
              <a:rPr lang="el-GR" sz="1200" i="1" dirty="0"/>
              <a:t>.</a:t>
            </a:r>
          </a:p>
          <a:p>
            <a:endParaRPr lang="el-GR" dirty="0"/>
          </a:p>
        </p:txBody>
      </p:sp>
    </p:spTree>
    <p:extLst>
      <p:ext uri="{BB962C8B-B14F-4D97-AF65-F5344CB8AC3E}">
        <p14:creationId xmlns:p14="http://schemas.microsoft.com/office/powerpoint/2010/main" xmlns="" val="973254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7EEFEE2-9438-4C22-B642-E2BCC42B4AF9}"/>
              </a:ext>
            </a:extLst>
          </p:cNvPr>
          <p:cNvSpPr>
            <a:spLocks noGrp="1"/>
          </p:cNvSpPr>
          <p:nvPr>
            <p:ph type="title"/>
          </p:nvPr>
        </p:nvSpPr>
        <p:spPr>
          <a:xfrm>
            <a:off x="1534696" y="728871"/>
            <a:ext cx="9520158" cy="861390"/>
          </a:xfrm>
        </p:spPr>
        <p:txBody>
          <a:bodyPr/>
          <a:lstStyle/>
          <a:p>
            <a:pPr algn="ctr"/>
            <a:r>
              <a:rPr lang="el-GR" dirty="0"/>
              <a:t>ΑΠΕΙΚΟΝΙΣΗ ΠΕΔΙΟΥ (1,7</a:t>
            </a:r>
            <a:r>
              <a:rPr lang="en-US" dirty="0"/>
              <a:t>m)</a:t>
            </a:r>
            <a:endParaRPr lang="el-GR" dirty="0"/>
          </a:p>
        </p:txBody>
      </p:sp>
      <p:pic>
        <p:nvPicPr>
          <p:cNvPr id="13" name="Θέση περιεχομένου 12">
            <a:extLst>
              <a:ext uri="{FF2B5EF4-FFF2-40B4-BE49-F238E27FC236}">
                <a16:creationId xmlns:a16="http://schemas.microsoft.com/office/drawing/2014/main" xmlns="" id="{3F12041D-4E85-4756-8573-FA474AD6B08B}"/>
              </a:ext>
            </a:extLst>
          </p:cNvPr>
          <p:cNvPicPr>
            <a:picLocks noGrp="1" noChangeAspect="1"/>
          </p:cNvPicPr>
          <p:nvPr>
            <p:ph idx="1"/>
          </p:nvPr>
        </p:nvPicPr>
        <p:blipFill>
          <a:blip r:embed="rId2"/>
          <a:stretch>
            <a:fillRect/>
          </a:stretch>
        </p:blipFill>
        <p:spPr>
          <a:xfrm>
            <a:off x="0" y="2398643"/>
            <a:ext cx="4055165" cy="3014111"/>
          </a:xfrm>
        </p:spPr>
      </p:pic>
      <p:pic>
        <p:nvPicPr>
          <p:cNvPr id="15" name="Εικόνα 14">
            <a:extLst>
              <a:ext uri="{FF2B5EF4-FFF2-40B4-BE49-F238E27FC236}">
                <a16:creationId xmlns:a16="http://schemas.microsoft.com/office/drawing/2014/main" xmlns="" id="{846287DB-AA3F-4814-911B-647C61DCDCA4}"/>
              </a:ext>
            </a:extLst>
          </p:cNvPr>
          <p:cNvPicPr>
            <a:picLocks noChangeAspect="1"/>
          </p:cNvPicPr>
          <p:nvPr/>
        </p:nvPicPr>
        <p:blipFill>
          <a:blip r:embed="rId3"/>
          <a:stretch>
            <a:fillRect/>
          </a:stretch>
        </p:blipFill>
        <p:spPr>
          <a:xfrm>
            <a:off x="4055166" y="2398643"/>
            <a:ext cx="4081666" cy="3014111"/>
          </a:xfrm>
          <a:prstGeom prst="rect">
            <a:avLst/>
          </a:prstGeom>
        </p:spPr>
      </p:pic>
      <p:pic>
        <p:nvPicPr>
          <p:cNvPr id="17" name="Εικόνα 16">
            <a:extLst>
              <a:ext uri="{FF2B5EF4-FFF2-40B4-BE49-F238E27FC236}">
                <a16:creationId xmlns:a16="http://schemas.microsoft.com/office/drawing/2014/main" xmlns="" id="{F71337BA-FBD3-4EED-91A5-1FF0E6B1257B}"/>
              </a:ext>
            </a:extLst>
          </p:cNvPr>
          <p:cNvPicPr>
            <a:picLocks noChangeAspect="1"/>
          </p:cNvPicPr>
          <p:nvPr/>
        </p:nvPicPr>
        <p:blipFill>
          <a:blip r:embed="rId4"/>
          <a:stretch>
            <a:fillRect/>
          </a:stretch>
        </p:blipFill>
        <p:spPr>
          <a:xfrm>
            <a:off x="8136832" y="2398643"/>
            <a:ext cx="4055167" cy="3014111"/>
          </a:xfrm>
          <a:prstGeom prst="rect">
            <a:avLst/>
          </a:prstGeom>
        </p:spPr>
      </p:pic>
      <p:sp>
        <p:nvSpPr>
          <p:cNvPr id="18" name="TextBox 17">
            <a:extLst>
              <a:ext uri="{FF2B5EF4-FFF2-40B4-BE49-F238E27FC236}">
                <a16:creationId xmlns:a16="http://schemas.microsoft.com/office/drawing/2014/main" xmlns="" id="{CD4CE815-1ACB-405F-8233-C192C59D502B}"/>
              </a:ext>
            </a:extLst>
          </p:cNvPr>
          <p:cNvSpPr txBox="1"/>
          <p:nvPr/>
        </p:nvSpPr>
        <p:spPr>
          <a:xfrm>
            <a:off x="0" y="5412754"/>
            <a:ext cx="3776870" cy="738664"/>
          </a:xfrm>
          <a:prstGeom prst="rect">
            <a:avLst/>
          </a:prstGeom>
          <a:noFill/>
        </p:spPr>
        <p:txBody>
          <a:bodyPr wrap="square" rtlCol="0">
            <a:spAutoFit/>
          </a:bodyPr>
          <a:lstStyle/>
          <a:p>
            <a:pPr algn="ctr"/>
            <a:r>
              <a:rPr lang="el-GR" sz="1200" i="1" u="sng" dirty="0"/>
              <a:t>Εικόνα 11</a:t>
            </a:r>
            <a:r>
              <a:rPr lang="el-GR" sz="1200" i="1" dirty="0"/>
              <a:t>: Απεικόνιση επίδρασης πεδίου στο οστό (1,7</a:t>
            </a:r>
            <a:r>
              <a:rPr lang="en-US" sz="1200" i="1" dirty="0"/>
              <a:t>m</a:t>
            </a:r>
            <a:r>
              <a:rPr lang="el-GR" sz="1200" i="1" dirty="0"/>
              <a:t>).</a:t>
            </a:r>
          </a:p>
          <a:p>
            <a:endParaRPr lang="el-GR" dirty="0"/>
          </a:p>
        </p:txBody>
      </p:sp>
      <p:sp>
        <p:nvSpPr>
          <p:cNvPr id="19" name="TextBox 18">
            <a:extLst>
              <a:ext uri="{FF2B5EF4-FFF2-40B4-BE49-F238E27FC236}">
                <a16:creationId xmlns:a16="http://schemas.microsoft.com/office/drawing/2014/main" xmlns="" id="{C335950C-D42F-498D-A729-8AB3A8947186}"/>
              </a:ext>
            </a:extLst>
          </p:cNvPr>
          <p:cNvSpPr txBox="1"/>
          <p:nvPr/>
        </p:nvSpPr>
        <p:spPr>
          <a:xfrm>
            <a:off x="3776870" y="5412754"/>
            <a:ext cx="4055165" cy="553998"/>
          </a:xfrm>
          <a:prstGeom prst="rect">
            <a:avLst/>
          </a:prstGeom>
          <a:noFill/>
        </p:spPr>
        <p:txBody>
          <a:bodyPr wrap="square" rtlCol="0">
            <a:spAutoFit/>
          </a:bodyPr>
          <a:lstStyle/>
          <a:p>
            <a:pPr algn="ctr"/>
            <a:r>
              <a:rPr lang="el-GR" sz="1200" i="1" u="sng" dirty="0"/>
              <a:t>Εικόνα 12</a:t>
            </a:r>
            <a:r>
              <a:rPr lang="el-GR" sz="1200" i="1" dirty="0"/>
              <a:t>: Απεικόνιση επίδρασης πεδίου στο μυ (1,7</a:t>
            </a:r>
            <a:r>
              <a:rPr lang="en-US" sz="1200" i="1" dirty="0"/>
              <a:t>m</a:t>
            </a:r>
            <a:r>
              <a:rPr lang="el-GR" sz="1200" i="1" dirty="0"/>
              <a:t>).</a:t>
            </a:r>
          </a:p>
          <a:p>
            <a:endParaRPr lang="el-GR" dirty="0"/>
          </a:p>
        </p:txBody>
      </p:sp>
      <p:sp>
        <p:nvSpPr>
          <p:cNvPr id="20" name="TextBox 19">
            <a:extLst>
              <a:ext uri="{FF2B5EF4-FFF2-40B4-BE49-F238E27FC236}">
                <a16:creationId xmlns:a16="http://schemas.microsoft.com/office/drawing/2014/main" xmlns="" id="{5DF2B61C-F032-43C5-A59E-18F67BDAAA2F}"/>
              </a:ext>
            </a:extLst>
          </p:cNvPr>
          <p:cNvSpPr txBox="1"/>
          <p:nvPr/>
        </p:nvSpPr>
        <p:spPr>
          <a:xfrm>
            <a:off x="7964556" y="5412754"/>
            <a:ext cx="4187687" cy="553998"/>
          </a:xfrm>
          <a:prstGeom prst="rect">
            <a:avLst/>
          </a:prstGeom>
          <a:noFill/>
        </p:spPr>
        <p:txBody>
          <a:bodyPr wrap="square" rtlCol="0">
            <a:spAutoFit/>
          </a:bodyPr>
          <a:lstStyle/>
          <a:p>
            <a:pPr algn="ctr"/>
            <a:r>
              <a:rPr lang="el-GR" sz="1200" i="1" u="sng" dirty="0"/>
              <a:t>Εικόνα 13</a:t>
            </a:r>
            <a:r>
              <a:rPr lang="el-GR" sz="1200" i="1" dirty="0"/>
              <a:t>: Απεικόνιση επίδρασης πεδίου στο λίπος (1,7</a:t>
            </a:r>
            <a:r>
              <a:rPr lang="en-US" sz="1200" i="1" dirty="0"/>
              <a:t>m</a:t>
            </a:r>
            <a:r>
              <a:rPr lang="el-GR" sz="1200" i="1" dirty="0"/>
              <a:t>).</a:t>
            </a:r>
          </a:p>
          <a:p>
            <a:endParaRPr lang="el-GR" dirty="0"/>
          </a:p>
        </p:txBody>
      </p:sp>
    </p:spTree>
    <p:extLst>
      <p:ext uri="{BB962C8B-B14F-4D97-AF65-F5344CB8AC3E}">
        <p14:creationId xmlns:p14="http://schemas.microsoft.com/office/powerpoint/2010/main" xmlns="" val="410241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3568238-E30A-42A4-A1D1-36FBCACE4D6F}"/>
              </a:ext>
            </a:extLst>
          </p:cNvPr>
          <p:cNvSpPr>
            <a:spLocks noGrp="1"/>
          </p:cNvSpPr>
          <p:nvPr>
            <p:ph type="title"/>
          </p:nvPr>
        </p:nvSpPr>
        <p:spPr>
          <a:xfrm>
            <a:off x="1534696" y="804519"/>
            <a:ext cx="9520158" cy="865255"/>
          </a:xfrm>
        </p:spPr>
        <p:txBody>
          <a:bodyPr/>
          <a:lstStyle/>
          <a:p>
            <a:pPr algn="ctr"/>
            <a:r>
              <a:rPr lang="el-GR" dirty="0"/>
              <a:t>ΑΠΕΙΚΟΝΙΣΗ ΠΕΔΙΟΥ (6</a:t>
            </a:r>
            <a:r>
              <a:rPr lang="en-US" dirty="0"/>
              <a:t>m)</a:t>
            </a:r>
            <a:endParaRPr lang="el-GR" dirty="0"/>
          </a:p>
        </p:txBody>
      </p:sp>
      <p:pic>
        <p:nvPicPr>
          <p:cNvPr id="5" name="Θέση περιεχομένου 4">
            <a:extLst>
              <a:ext uri="{FF2B5EF4-FFF2-40B4-BE49-F238E27FC236}">
                <a16:creationId xmlns:a16="http://schemas.microsoft.com/office/drawing/2014/main" xmlns="" id="{BEF59709-13E3-4355-8CC8-011B8B426609}"/>
              </a:ext>
            </a:extLst>
          </p:cNvPr>
          <p:cNvPicPr>
            <a:picLocks noGrp="1" noChangeAspect="1"/>
          </p:cNvPicPr>
          <p:nvPr>
            <p:ph idx="1"/>
          </p:nvPr>
        </p:nvPicPr>
        <p:blipFill>
          <a:blip r:embed="rId2"/>
          <a:stretch>
            <a:fillRect/>
          </a:stretch>
        </p:blipFill>
        <p:spPr>
          <a:xfrm>
            <a:off x="0" y="2438400"/>
            <a:ext cx="3949146" cy="3034748"/>
          </a:xfrm>
        </p:spPr>
      </p:pic>
      <p:pic>
        <p:nvPicPr>
          <p:cNvPr id="7" name="Εικόνα 6">
            <a:extLst>
              <a:ext uri="{FF2B5EF4-FFF2-40B4-BE49-F238E27FC236}">
                <a16:creationId xmlns:a16="http://schemas.microsoft.com/office/drawing/2014/main" xmlns="" id="{6C295F38-9641-4246-8BAF-437D918E6A1A}"/>
              </a:ext>
            </a:extLst>
          </p:cNvPr>
          <p:cNvPicPr>
            <a:picLocks noChangeAspect="1"/>
          </p:cNvPicPr>
          <p:nvPr/>
        </p:nvPicPr>
        <p:blipFill>
          <a:blip r:embed="rId3"/>
          <a:stretch>
            <a:fillRect/>
          </a:stretch>
        </p:blipFill>
        <p:spPr>
          <a:xfrm>
            <a:off x="3949146" y="2438398"/>
            <a:ext cx="4121427" cy="3034749"/>
          </a:xfrm>
          <a:prstGeom prst="rect">
            <a:avLst/>
          </a:prstGeom>
        </p:spPr>
      </p:pic>
      <p:pic>
        <p:nvPicPr>
          <p:cNvPr id="9" name="Εικόνα 8">
            <a:extLst>
              <a:ext uri="{FF2B5EF4-FFF2-40B4-BE49-F238E27FC236}">
                <a16:creationId xmlns:a16="http://schemas.microsoft.com/office/drawing/2014/main" xmlns="" id="{3E89506C-FBE2-41BA-BB1D-13EBAF9073A9}"/>
              </a:ext>
            </a:extLst>
          </p:cNvPr>
          <p:cNvPicPr>
            <a:picLocks noChangeAspect="1"/>
          </p:cNvPicPr>
          <p:nvPr/>
        </p:nvPicPr>
        <p:blipFill>
          <a:blip r:embed="rId4"/>
          <a:stretch>
            <a:fillRect/>
          </a:stretch>
        </p:blipFill>
        <p:spPr>
          <a:xfrm>
            <a:off x="8070573" y="2438398"/>
            <a:ext cx="4121427" cy="3034749"/>
          </a:xfrm>
          <a:prstGeom prst="rect">
            <a:avLst/>
          </a:prstGeom>
        </p:spPr>
      </p:pic>
      <p:sp>
        <p:nvSpPr>
          <p:cNvPr id="10" name="TextBox 9">
            <a:extLst>
              <a:ext uri="{FF2B5EF4-FFF2-40B4-BE49-F238E27FC236}">
                <a16:creationId xmlns:a16="http://schemas.microsoft.com/office/drawing/2014/main" xmlns="" id="{9D2897F0-06FE-4B5A-9172-9CD4E51C0D95}"/>
              </a:ext>
            </a:extLst>
          </p:cNvPr>
          <p:cNvSpPr txBox="1"/>
          <p:nvPr/>
        </p:nvSpPr>
        <p:spPr>
          <a:xfrm>
            <a:off x="0" y="5565913"/>
            <a:ext cx="3604591" cy="738664"/>
          </a:xfrm>
          <a:prstGeom prst="rect">
            <a:avLst/>
          </a:prstGeom>
          <a:noFill/>
        </p:spPr>
        <p:txBody>
          <a:bodyPr wrap="square" rtlCol="0">
            <a:spAutoFit/>
          </a:bodyPr>
          <a:lstStyle/>
          <a:p>
            <a:pPr algn="ctr"/>
            <a:r>
              <a:rPr lang="el-GR" sz="1200" i="1" u="sng" dirty="0"/>
              <a:t>Εικόνα 14</a:t>
            </a:r>
            <a:r>
              <a:rPr lang="el-GR" sz="1200" i="1" dirty="0"/>
              <a:t>:  Απεικόνιση επίδρασης πεδίου στο οστό (6</a:t>
            </a:r>
            <a:r>
              <a:rPr lang="en-US" sz="1200" i="1" dirty="0"/>
              <a:t>m</a:t>
            </a:r>
            <a:r>
              <a:rPr lang="el-GR" sz="1200" i="1" dirty="0"/>
              <a:t>).</a:t>
            </a:r>
          </a:p>
          <a:p>
            <a:endParaRPr lang="el-GR" dirty="0"/>
          </a:p>
        </p:txBody>
      </p:sp>
      <p:sp>
        <p:nvSpPr>
          <p:cNvPr id="11" name="TextBox 10">
            <a:extLst>
              <a:ext uri="{FF2B5EF4-FFF2-40B4-BE49-F238E27FC236}">
                <a16:creationId xmlns:a16="http://schemas.microsoft.com/office/drawing/2014/main" xmlns="" id="{D8B8D9E1-28B9-428B-B221-3368EA8A7CAC}"/>
              </a:ext>
            </a:extLst>
          </p:cNvPr>
          <p:cNvSpPr txBox="1"/>
          <p:nvPr/>
        </p:nvSpPr>
        <p:spPr>
          <a:xfrm>
            <a:off x="3737113" y="5565913"/>
            <a:ext cx="3949146" cy="553998"/>
          </a:xfrm>
          <a:prstGeom prst="rect">
            <a:avLst/>
          </a:prstGeom>
          <a:noFill/>
        </p:spPr>
        <p:txBody>
          <a:bodyPr wrap="square" rtlCol="0">
            <a:spAutoFit/>
          </a:bodyPr>
          <a:lstStyle/>
          <a:p>
            <a:pPr algn="ctr"/>
            <a:r>
              <a:rPr lang="el-GR" sz="1200" i="1" u="sng" dirty="0"/>
              <a:t>Εικόνα 15</a:t>
            </a:r>
            <a:r>
              <a:rPr lang="el-GR" sz="1200" i="1" dirty="0"/>
              <a:t>:  Απεικόνιση επίδρασης πεδίου στο μυ (6</a:t>
            </a:r>
            <a:r>
              <a:rPr lang="en-US" sz="1200" i="1" dirty="0"/>
              <a:t>m</a:t>
            </a:r>
            <a:r>
              <a:rPr lang="el-GR" sz="1200" i="1" dirty="0"/>
              <a:t>).</a:t>
            </a:r>
          </a:p>
          <a:p>
            <a:endParaRPr lang="el-GR" dirty="0"/>
          </a:p>
        </p:txBody>
      </p:sp>
      <p:sp>
        <p:nvSpPr>
          <p:cNvPr id="12" name="TextBox 11">
            <a:extLst>
              <a:ext uri="{FF2B5EF4-FFF2-40B4-BE49-F238E27FC236}">
                <a16:creationId xmlns:a16="http://schemas.microsoft.com/office/drawing/2014/main" xmlns="" id="{57AFB92B-6937-4023-ABF0-FBC826DC455D}"/>
              </a:ext>
            </a:extLst>
          </p:cNvPr>
          <p:cNvSpPr txBox="1"/>
          <p:nvPr/>
        </p:nvSpPr>
        <p:spPr>
          <a:xfrm>
            <a:off x="7898292" y="5565913"/>
            <a:ext cx="4121427" cy="553998"/>
          </a:xfrm>
          <a:prstGeom prst="rect">
            <a:avLst/>
          </a:prstGeom>
          <a:noFill/>
        </p:spPr>
        <p:txBody>
          <a:bodyPr wrap="square" rtlCol="0">
            <a:spAutoFit/>
          </a:bodyPr>
          <a:lstStyle/>
          <a:p>
            <a:pPr algn="ctr"/>
            <a:r>
              <a:rPr lang="el-GR" sz="1200" i="1" u="sng" dirty="0"/>
              <a:t>Εικόνα 16</a:t>
            </a:r>
            <a:r>
              <a:rPr lang="el-GR" sz="1200" i="1" dirty="0"/>
              <a:t>:  Απεικόνιση επίδρασης πεδίου στο λίπος (6</a:t>
            </a:r>
            <a:r>
              <a:rPr lang="en-US" sz="1200" i="1" dirty="0"/>
              <a:t>m</a:t>
            </a:r>
            <a:r>
              <a:rPr lang="el-GR" sz="1200" i="1" dirty="0"/>
              <a:t>).</a:t>
            </a:r>
          </a:p>
          <a:p>
            <a:endParaRPr lang="el-GR" dirty="0"/>
          </a:p>
        </p:txBody>
      </p:sp>
    </p:spTree>
    <p:extLst>
      <p:ext uri="{BB962C8B-B14F-4D97-AF65-F5344CB8AC3E}">
        <p14:creationId xmlns:p14="http://schemas.microsoft.com/office/powerpoint/2010/main" xmlns="" val="53477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F58224-A315-4DC9-B9D2-9FF84E71CA8E}"/>
              </a:ext>
            </a:extLst>
          </p:cNvPr>
          <p:cNvSpPr>
            <a:spLocks noGrp="1"/>
          </p:cNvSpPr>
          <p:nvPr>
            <p:ph type="title"/>
          </p:nvPr>
        </p:nvSpPr>
        <p:spPr>
          <a:xfrm>
            <a:off x="1534696" y="804519"/>
            <a:ext cx="9520158" cy="732733"/>
          </a:xfrm>
        </p:spPr>
        <p:txBody>
          <a:bodyPr/>
          <a:lstStyle/>
          <a:p>
            <a:pPr algn="ctr"/>
            <a:r>
              <a:rPr lang="el-GR" dirty="0"/>
              <a:t>ΑΠΕΙΚΟΝΙΣΗ ΘΕΡΜΟΚΡΑΣΙΑΣ (1,7</a:t>
            </a:r>
            <a:r>
              <a:rPr lang="en-US" dirty="0"/>
              <a:t>m)</a:t>
            </a:r>
            <a:endParaRPr lang="el-GR" dirty="0"/>
          </a:p>
        </p:txBody>
      </p:sp>
      <p:pic>
        <p:nvPicPr>
          <p:cNvPr id="5" name="Θέση περιεχομένου 4">
            <a:extLst>
              <a:ext uri="{FF2B5EF4-FFF2-40B4-BE49-F238E27FC236}">
                <a16:creationId xmlns:a16="http://schemas.microsoft.com/office/drawing/2014/main" xmlns="" id="{E87FA7BF-A975-461B-9DDC-1A5167705EE1}"/>
              </a:ext>
            </a:extLst>
          </p:cNvPr>
          <p:cNvPicPr>
            <a:picLocks noGrp="1" noChangeAspect="1"/>
          </p:cNvPicPr>
          <p:nvPr>
            <p:ph idx="1"/>
          </p:nvPr>
        </p:nvPicPr>
        <p:blipFill>
          <a:blip r:embed="rId2"/>
          <a:stretch>
            <a:fillRect/>
          </a:stretch>
        </p:blipFill>
        <p:spPr>
          <a:xfrm>
            <a:off x="0" y="2228160"/>
            <a:ext cx="4012441" cy="3217297"/>
          </a:xfrm>
        </p:spPr>
      </p:pic>
      <p:pic>
        <p:nvPicPr>
          <p:cNvPr id="7" name="Εικόνα 6">
            <a:extLst>
              <a:ext uri="{FF2B5EF4-FFF2-40B4-BE49-F238E27FC236}">
                <a16:creationId xmlns:a16="http://schemas.microsoft.com/office/drawing/2014/main" xmlns="" id="{1DEC15E3-FEDF-4977-A00C-2BDA7FF4C933}"/>
              </a:ext>
            </a:extLst>
          </p:cNvPr>
          <p:cNvPicPr>
            <a:picLocks noChangeAspect="1"/>
          </p:cNvPicPr>
          <p:nvPr/>
        </p:nvPicPr>
        <p:blipFill>
          <a:blip r:embed="rId3"/>
          <a:stretch>
            <a:fillRect/>
          </a:stretch>
        </p:blipFill>
        <p:spPr>
          <a:xfrm>
            <a:off x="4012441" y="2228160"/>
            <a:ext cx="4012441" cy="3217297"/>
          </a:xfrm>
          <a:prstGeom prst="rect">
            <a:avLst/>
          </a:prstGeom>
        </p:spPr>
      </p:pic>
      <p:pic>
        <p:nvPicPr>
          <p:cNvPr id="9" name="Εικόνα 8">
            <a:extLst>
              <a:ext uri="{FF2B5EF4-FFF2-40B4-BE49-F238E27FC236}">
                <a16:creationId xmlns:a16="http://schemas.microsoft.com/office/drawing/2014/main" xmlns="" id="{657898C8-3A2D-4FC4-B18F-772CD7D71656}"/>
              </a:ext>
            </a:extLst>
          </p:cNvPr>
          <p:cNvPicPr>
            <a:picLocks noChangeAspect="1"/>
          </p:cNvPicPr>
          <p:nvPr/>
        </p:nvPicPr>
        <p:blipFill>
          <a:blip r:embed="rId4"/>
          <a:stretch>
            <a:fillRect/>
          </a:stretch>
        </p:blipFill>
        <p:spPr>
          <a:xfrm>
            <a:off x="8024882" y="2228160"/>
            <a:ext cx="4167118" cy="3217297"/>
          </a:xfrm>
          <a:prstGeom prst="rect">
            <a:avLst/>
          </a:prstGeom>
        </p:spPr>
      </p:pic>
      <p:sp>
        <p:nvSpPr>
          <p:cNvPr id="10" name="TextBox 9">
            <a:extLst>
              <a:ext uri="{FF2B5EF4-FFF2-40B4-BE49-F238E27FC236}">
                <a16:creationId xmlns:a16="http://schemas.microsoft.com/office/drawing/2014/main" xmlns="" id="{8CA22E2A-B1F2-4E5C-8A08-2B7824C11DF4}"/>
              </a:ext>
            </a:extLst>
          </p:cNvPr>
          <p:cNvSpPr txBox="1"/>
          <p:nvPr/>
        </p:nvSpPr>
        <p:spPr>
          <a:xfrm>
            <a:off x="122830" y="5540991"/>
            <a:ext cx="3534770" cy="738664"/>
          </a:xfrm>
          <a:prstGeom prst="rect">
            <a:avLst/>
          </a:prstGeom>
          <a:noFill/>
        </p:spPr>
        <p:txBody>
          <a:bodyPr wrap="square" rtlCol="0">
            <a:spAutoFit/>
          </a:bodyPr>
          <a:lstStyle/>
          <a:p>
            <a:pPr algn="ctr"/>
            <a:r>
              <a:rPr lang="el-GR" sz="1200" i="1" u="sng" dirty="0"/>
              <a:t>Εικόνα 17</a:t>
            </a:r>
            <a:r>
              <a:rPr lang="el-GR" sz="1200" i="1" dirty="0"/>
              <a:t>: Απεικόνιση αύξησης θερμοκρασίας στο οστό (1,7</a:t>
            </a:r>
            <a:r>
              <a:rPr lang="en-US" sz="1200" i="1" dirty="0"/>
              <a:t>m</a:t>
            </a:r>
            <a:r>
              <a:rPr lang="el-GR" sz="1200" i="1" dirty="0"/>
              <a:t>).</a:t>
            </a:r>
          </a:p>
          <a:p>
            <a:endParaRPr lang="el-GR" dirty="0"/>
          </a:p>
        </p:txBody>
      </p:sp>
      <p:sp>
        <p:nvSpPr>
          <p:cNvPr id="11" name="TextBox 10">
            <a:extLst>
              <a:ext uri="{FF2B5EF4-FFF2-40B4-BE49-F238E27FC236}">
                <a16:creationId xmlns:a16="http://schemas.microsoft.com/office/drawing/2014/main" xmlns="" id="{AC6D1502-1A05-4584-A90E-4C533193147F}"/>
              </a:ext>
            </a:extLst>
          </p:cNvPr>
          <p:cNvSpPr txBox="1"/>
          <p:nvPr/>
        </p:nvSpPr>
        <p:spPr>
          <a:xfrm>
            <a:off x="3835021" y="5540991"/>
            <a:ext cx="4012441" cy="738664"/>
          </a:xfrm>
          <a:prstGeom prst="rect">
            <a:avLst/>
          </a:prstGeom>
          <a:noFill/>
        </p:spPr>
        <p:txBody>
          <a:bodyPr wrap="square" rtlCol="0">
            <a:spAutoFit/>
          </a:bodyPr>
          <a:lstStyle/>
          <a:p>
            <a:pPr algn="ctr"/>
            <a:r>
              <a:rPr lang="el-GR" sz="1200" i="1" u="sng" dirty="0"/>
              <a:t>Εικόνα 18</a:t>
            </a:r>
            <a:r>
              <a:rPr lang="el-GR" sz="1200" i="1" dirty="0"/>
              <a:t>: Απεικόνιση αύξησης θερμοκρασίας στο μυ (1,7</a:t>
            </a:r>
            <a:r>
              <a:rPr lang="en-US" sz="1200" i="1" dirty="0"/>
              <a:t>m</a:t>
            </a:r>
            <a:r>
              <a:rPr lang="el-GR" sz="1200" i="1" dirty="0"/>
              <a:t>).</a:t>
            </a:r>
          </a:p>
          <a:p>
            <a:endParaRPr lang="el-GR" dirty="0"/>
          </a:p>
        </p:txBody>
      </p:sp>
      <p:sp>
        <p:nvSpPr>
          <p:cNvPr id="12" name="TextBox 11">
            <a:extLst>
              <a:ext uri="{FF2B5EF4-FFF2-40B4-BE49-F238E27FC236}">
                <a16:creationId xmlns:a16="http://schemas.microsoft.com/office/drawing/2014/main" xmlns="" id="{A49600A7-7D95-4E30-9D26-5EEEE71FAD9B}"/>
              </a:ext>
            </a:extLst>
          </p:cNvPr>
          <p:cNvSpPr txBox="1"/>
          <p:nvPr/>
        </p:nvSpPr>
        <p:spPr>
          <a:xfrm>
            <a:off x="8024882" y="5540991"/>
            <a:ext cx="4012441" cy="738664"/>
          </a:xfrm>
          <a:prstGeom prst="rect">
            <a:avLst/>
          </a:prstGeom>
          <a:noFill/>
        </p:spPr>
        <p:txBody>
          <a:bodyPr wrap="square" rtlCol="0">
            <a:spAutoFit/>
          </a:bodyPr>
          <a:lstStyle/>
          <a:p>
            <a:pPr algn="ctr"/>
            <a:r>
              <a:rPr lang="el-GR" sz="1200" i="1" u="sng" dirty="0"/>
              <a:t>Εικόνα 19</a:t>
            </a:r>
            <a:r>
              <a:rPr lang="el-GR" sz="1200" i="1" dirty="0"/>
              <a:t>: Απεικόνιση αύξησης θερμοκρασίας στο λίπος (1,7</a:t>
            </a:r>
            <a:r>
              <a:rPr lang="en-US" sz="1200" i="1" dirty="0"/>
              <a:t>m</a:t>
            </a:r>
            <a:r>
              <a:rPr lang="el-GR" sz="1200" i="1" dirty="0"/>
              <a:t>).</a:t>
            </a:r>
          </a:p>
          <a:p>
            <a:endParaRPr lang="el-GR" dirty="0"/>
          </a:p>
        </p:txBody>
      </p:sp>
    </p:spTree>
    <p:extLst>
      <p:ext uri="{BB962C8B-B14F-4D97-AF65-F5344CB8AC3E}">
        <p14:creationId xmlns:p14="http://schemas.microsoft.com/office/powerpoint/2010/main" xmlns="" val="1934424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7E1F0DF-106D-4F92-B125-530AE1A38C10}"/>
              </a:ext>
            </a:extLst>
          </p:cNvPr>
          <p:cNvSpPr>
            <a:spLocks noGrp="1"/>
          </p:cNvSpPr>
          <p:nvPr>
            <p:ph type="title"/>
          </p:nvPr>
        </p:nvSpPr>
        <p:spPr>
          <a:xfrm>
            <a:off x="1534696" y="804519"/>
            <a:ext cx="9520158" cy="838751"/>
          </a:xfrm>
        </p:spPr>
        <p:txBody>
          <a:bodyPr/>
          <a:lstStyle/>
          <a:p>
            <a:pPr algn="ctr"/>
            <a:r>
              <a:rPr lang="el-GR" dirty="0"/>
              <a:t>ΑΠΕΙΚΟΝΙΣΗ ΘΕΡΜΟΚΡΑΣΙΑΣ (6</a:t>
            </a:r>
            <a:r>
              <a:rPr lang="en-US" dirty="0"/>
              <a:t>m</a:t>
            </a:r>
            <a:r>
              <a:rPr lang="el-GR" dirty="0"/>
              <a:t>)</a:t>
            </a:r>
          </a:p>
        </p:txBody>
      </p:sp>
      <p:pic>
        <p:nvPicPr>
          <p:cNvPr id="5" name="Θέση περιεχομένου 4">
            <a:extLst>
              <a:ext uri="{FF2B5EF4-FFF2-40B4-BE49-F238E27FC236}">
                <a16:creationId xmlns:a16="http://schemas.microsoft.com/office/drawing/2014/main" xmlns="" id="{B21DA6D2-64E2-4803-8E1F-12B355FDD97E}"/>
              </a:ext>
            </a:extLst>
          </p:cNvPr>
          <p:cNvPicPr>
            <a:picLocks noGrp="1" noChangeAspect="1"/>
          </p:cNvPicPr>
          <p:nvPr>
            <p:ph idx="1"/>
          </p:nvPr>
        </p:nvPicPr>
        <p:blipFill>
          <a:blip r:embed="rId2"/>
          <a:stretch>
            <a:fillRect/>
          </a:stretch>
        </p:blipFill>
        <p:spPr>
          <a:xfrm>
            <a:off x="0" y="2148647"/>
            <a:ext cx="4187685" cy="3449638"/>
          </a:xfrm>
        </p:spPr>
      </p:pic>
      <p:pic>
        <p:nvPicPr>
          <p:cNvPr id="7" name="Εικόνα 6">
            <a:extLst>
              <a:ext uri="{FF2B5EF4-FFF2-40B4-BE49-F238E27FC236}">
                <a16:creationId xmlns:a16="http://schemas.microsoft.com/office/drawing/2014/main" xmlns="" id="{8922D3C7-8C51-4B67-B62E-50EF1BD78B31}"/>
              </a:ext>
            </a:extLst>
          </p:cNvPr>
          <p:cNvPicPr>
            <a:picLocks noChangeAspect="1"/>
          </p:cNvPicPr>
          <p:nvPr/>
        </p:nvPicPr>
        <p:blipFill>
          <a:blip r:embed="rId3"/>
          <a:stretch>
            <a:fillRect/>
          </a:stretch>
        </p:blipFill>
        <p:spPr>
          <a:xfrm>
            <a:off x="4187686" y="2148647"/>
            <a:ext cx="4015410" cy="3449638"/>
          </a:xfrm>
          <a:prstGeom prst="rect">
            <a:avLst/>
          </a:prstGeom>
        </p:spPr>
      </p:pic>
      <p:pic>
        <p:nvPicPr>
          <p:cNvPr id="9" name="Εικόνα 8">
            <a:extLst>
              <a:ext uri="{FF2B5EF4-FFF2-40B4-BE49-F238E27FC236}">
                <a16:creationId xmlns:a16="http://schemas.microsoft.com/office/drawing/2014/main" xmlns="" id="{DFCA994D-67D6-470D-94F5-3495D7620EB7}"/>
              </a:ext>
            </a:extLst>
          </p:cNvPr>
          <p:cNvPicPr>
            <a:picLocks noChangeAspect="1"/>
          </p:cNvPicPr>
          <p:nvPr/>
        </p:nvPicPr>
        <p:blipFill>
          <a:blip r:embed="rId4"/>
          <a:stretch>
            <a:fillRect/>
          </a:stretch>
        </p:blipFill>
        <p:spPr>
          <a:xfrm>
            <a:off x="8176590" y="2148647"/>
            <a:ext cx="4015409" cy="3449638"/>
          </a:xfrm>
          <a:prstGeom prst="rect">
            <a:avLst/>
          </a:prstGeom>
        </p:spPr>
      </p:pic>
      <p:sp>
        <p:nvSpPr>
          <p:cNvPr id="10" name="TextBox 9">
            <a:extLst>
              <a:ext uri="{FF2B5EF4-FFF2-40B4-BE49-F238E27FC236}">
                <a16:creationId xmlns:a16="http://schemas.microsoft.com/office/drawing/2014/main" xmlns="" id="{C344F84B-AC40-4D53-AED0-4B6AFC763D3E}"/>
              </a:ext>
            </a:extLst>
          </p:cNvPr>
          <p:cNvSpPr txBox="1"/>
          <p:nvPr/>
        </p:nvSpPr>
        <p:spPr>
          <a:xfrm>
            <a:off x="106017" y="5698435"/>
            <a:ext cx="3551583" cy="738664"/>
          </a:xfrm>
          <a:prstGeom prst="rect">
            <a:avLst/>
          </a:prstGeom>
          <a:noFill/>
        </p:spPr>
        <p:txBody>
          <a:bodyPr wrap="square" rtlCol="0">
            <a:spAutoFit/>
          </a:bodyPr>
          <a:lstStyle/>
          <a:p>
            <a:pPr algn="ctr"/>
            <a:r>
              <a:rPr lang="el-GR" sz="1200" i="1" u="sng" dirty="0"/>
              <a:t>Εικόνα 20</a:t>
            </a:r>
            <a:r>
              <a:rPr lang="el-GR" sz="1200" i="1" dirty="0"/>
              <a:t>: Απεικόνιση αύξησης θερμοκρασίας στο οστό (6</a:t>
            </a:r>
            <a:r>
              <a:rPr lang="en-US" sz="1200" i="1" dirty="0"/>
              <a:t>m</a:t>
            </a:r>
            <a:r>
              <a:rPr lang="el-GR" sz="1200" i="1" dirty="0"/>
              <a:t>).</a:t>
            </a:r>
          </a:p>
          <a:p>
            <a:endParaRPr lang="el-GR" dirty="0"/>
          </a:p>
        </p:txBody>
      </p:sp>
      <p:sp>
        <p:nvSpPr>
          <p:cNvPr id="11" name="TextBox 10">
            <a:extLst>
              <a:ext uri="{FF2B5EF4-FFF2-40B4-BE49-F238E27FC236}">
                <a16:creationId xmlns:a16="http://schemas.microsoft.com/office/drawing/2014/main" xmlns="" id="{3D4D4492-9B16-4F47-9B6D-637C921CF29C}"/>
              </a:ext>
            </a:extLst>
          </p:cNvPr>
          <p:cNvSpPr txBox="1"/>
          <p:nvPr/>
        </p:nvSpPr>
        <p:spPr>
          <a:xfrm>
            <a:off x="4187685" y="5698435"/>
            <a:ext cx="3737115" cy="738664"/>
          </a:xfrm>
          <a:prstGeom prst="rect">
            <a:avLst/>
          </a:prstGeom>
          <a:noFill/>
        </p:spPr>
        <p:txBody>
          <a:bodyPr wrap="square" rtlCol="0">
            <a:spAutoFit/>
          </a:bodyPr>
          <a:lstStyle/>
          <a:p>
            <a:pPr algn="ctr"/>
            <a:r>
              <a:rPr lang="el-GR" sz="1200" i="1" u="sng" dirty="0"/>
              <a:t>Εικόνα 21</a:t>
            </a:r>
            <a:r>
              <a:rPr lang="el-GR" sz="1200" i="1" dirty="0"/>
              <a:t>: Απεικόνιση αύξησης θερμοκρασίας στο μυ (6</a:t>
            </a:r>
            <a:r>
              <a:rPr lang="en-US" sz="1200" i="1" dirty="0"/>
              <a:t>m</a:t>
            </a:r>
            <a:r>
              <a:rPr lang="el-GR" sz="1200" i="1" dirty="0"/>
              <a:t>).</a:t>
            </a:r>
          </a:p>
          <a:p>
            <a:endParaRPr lang="el-GR" dirty="0"/>
          </a:p>
        </p:txBody>
      </p:sp>
      <p:sp>
        <p:nvSpPr>
          <p:cNvPr id="12" name="TextBox 11">
            <a:extLst>
              <a:ext uri="{FF2B5EF4-FFF2-40B4-BE49-F238E27FC236}">
                <a16:creationId xmlns:a16="http://schemas.microsoft.com/office/drawing/2014/main" xmlns="" id="{EA652159-3935-49C1-BF19-9CFD0A3A649F}"/>
              </a:ext>
            </a:extLst>
          </p:cNvPr>
          <p:cNvSpPr txBox="1"/>
          <p:nvPr/>
        </p:nvSpPr>
        <p:spPr>
          <a:xfrm>
            <a:off x="8309113" y="5698435"/>
            <a:ext cx="3737115" cy="738664"/>
          </a:xfrm>
          <a:prstGeom prst="rect">
            <a:avLst/>
          </a:prstGeom>
          <a:noFill/>
        </p:spPr>
        <p:txBody>
          <a:bodyPr wrap="square" rtlCol="0">
            <a:spAutoFit/>
          </a:bodyPr>
          <a:lstStyle/>
          <a:p>
            <a:pPr algn="ctr"/>
            <a:r>
              <a:rPr lang="el-GR" sz="1200" i="1" u="sng" dirty="0"/>
              <a:t>Εικόνα 22</a:t>
            </a:r>
            <a:r>
              <a:rPr lang="el-GR" sz="1200" i="1" dirty="0"/>
              <a:t>: Απεικόνιση αύξησης θερμοκρασίας στο λίπος (6</a:t>
            </a:r>
            <a:r>
              <a:rPr lang="en-US" sz="1200" i="1" dirty="0"/>
              <a:t>m</a:t>
            </a:r>
            <a:r>
              <a:rPr lang="el-GR" sz="1200" i="1" dirty="0"/>
              <a:t>).</a:t>
            </a:r>
          </a:p>
          <a:p>
            <a:endParaRPr lang="el-GR" dirty="0"/>
          </a:p>
        </p:txBody>
      </p:sp>
    </p:spTree>
    <p:extLst>
      <p:ext uri="{BB962C8B-B14F-4D97-AF65-F5344CB8AC3E}">
        <p14:creationId xmlns:p14="http://schemas.microsoft.com/office/powerpoint/2010/main" xmlns="" val="356920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6BB9DC-220C-4A29-A5D1-09E1ADC94400}"/>
              </a:ext>
            </a:extLst>
          </p:cNvPr>
          <p:cNvSpPr>
            <a:spLocks noGrp="1"/>
          </p:cNvSpPr>
          <p:nvPr>
            <p:ph type="title"/>
          </p:nvPr>
        </p:nvSpPr>
        <p:spPr>
          <a:xfrm>
            <a:off x="1534696" y="804520"/>
            <a:ext cx="9520158" cy="639968"/>
          </a:xfrm>
        </p:spPr>
        <p:txBody>
          <a:bodyPr/>
          <a:lstStyle/>
          <a:p>
            <a:pPr algn="ctr"/>
            <a:r>
              <a:rPr lang="el-GR" dirty="0"/>
              <a:t>ΑΠΟΤΕΛΕΣΜΑΤΑ - ΣΥΜΠΕΡΑΣΜΑΤΑ</a:t>
            </a:r>
          </a:p>
        </p:txBody>
      </p:sp>
      <p:sp>
        <p:nvSpPr>
          <p:cNvPr id="3" name="Θέση περιεχομένου 2">
            <a:extLst>
              <a:ext uri="{FF2B5EF4-FFF2-40B4-BE49-F238E27FC236}">
                <a16:creationId xmlns:a16="http://schemas.microsoft.com/office/drawing/2014/main" xmlns="" id="{80E0E8E1-77D2-4E4D-A3FB-5D584460C2E4}"/>
              </a:ext>
            </a:extLst>
          </p:cNvPr>
          <p:cNvSpPr>
            <a:spLocks noGrp="1"/>
          </p:cNvSpPr>
          <p:nvPr>
            <p:ph idx="1"/>
          </p:nvPr>
        </p:nvSpPr>
        <p:spPr>
          <a:xfrm>
            <a:off x="1534696" y="1828800"/>
            <a:ext cx="9520158" cy="4224681"/>
          </a:xfrm>
        </p:spPr>
        <p:txBody>
          <a:bodyPr/>
          <a:lstStyle/>
          <a:p>
            <a:r>
              <a:rPr lang="el-GR" dirty="0"/>
              <a:t>Το λίπος εμφανίζει εντονότερα φαινόμενα (δομή μορίου, συχνότητα </a:t>
            </a:r>
            <a:r>
              <a:rPr lang="en-US" dirty="0"/>
              <a:t>RF)</a:t>
            </a:r>
          </a:p>
          <a:p>
            <a:r>
              <a:rPr lang="el-GR" dirty="0"/>
              <a:t>Μικρότερο μήκος καλωδίων </a:t>
            </a:r>
            <a:r>
              <a:rPr lang="el-GR" dirty="0">
                <a:latin typeface="Cambria Math" panose="02040503050406030204" pitchFamily="18" charset="0"/>
                <a:ea typeface="Cambria Math" panose="02040503050406030204" pitchFamily="18" charset="0"/>
              </a:rPr>
              <a:t>⇒ </a:t>
            </a:r>
            <a:r>
              <a:rPr lang="el-GR" dirty="0">
                <a:ea typeface="Cambria Math" panose="02040503050406030204" pitchFamily="18" charset="0"/>
              </a:rPr>
              <a:t>εντονότερα φαινόμενα. </a:t>
            </a:r>
          </a:p>
          <a:p>
            <a:r>
              <a:rPr lang="en-US" u="sng" dirty="0">
                <a:ea typeface="Cambria Math" panose="02040503050406030204" pitchFamily="18" charset="0"/>
              </a:rPr>
              <a:t>Skin effect</a:t>
            </a:r>
            <a:r>
              <a:rPr lang="en-US" dirty="0">
                <a:ea typeface="Cambria Math" panose="02040503050406030204" pitchFamily="18" charset="0"/>
              </a:rPr>
              <a:t>: </a:t>
            </a:r>
            <a:r>
              <a:rPr lang="el-GR" dirty="0">
                <a:ea typeface="Cambria Math" panose="02040503050406030204" pitchFamily="18" charset="0"/>
              </a:rPr>
              <a:t>Η πραγματική αντίσταση αγωγού αυξάνεται σε ένα κύκλωμα </a:t>
            </a:r>
            <a:r>
              <a:rPr lang="en-US" dirty="0">
                <a:ea typeface="Cambria Math" panose="02040503050406030204" pitchFamily="18" charset="0"/>
              </a:rPr>
              <a:t>AC </a:t>
            </a:r>
            <a:r>
              <a:rPr lang="el-GR" dirty="0">
                <a:ea typeface="Cambria Math" panose="02040503050406030204" pitchFamily="18" charset="0"/>
              </a:rPr>
              <a:t>λόγω επαγόμενης εναλλασσόμενης μαγνητικής ροής. Παράγεται αντίστροφο Η/Μ πεδίο που αντιστέκεται στη διέλευση του ρεύματος. Το ρεύμα περνά από την εξωτερική επιφάνεια του αγωγού. </a:t>
            </a:r>
            <a:r>
              <a:rPr lang="el-GR" sz="1200" dirty="0">
                <a:ea typeface="Cambria Math" panose="02040503050406030204" pitchFamily="18" charset="0"/>
              </a:rPr>
              <a:t>[</a:t>
            </a:r>
            <a:r>
              <a:rPr lang="en-US" sz="1200" dirty="0">
                <a:ea typeface="Cambria Math" panose="02040503050406030204" pitchFamily="18" charset="0"/>
              </a:rPr>
              <a:t>8</a:t>
            </a:r>
            <a:r>
              <a:rPr lang="el-GR" sz="1200" dirty="0">
                <a:ea typeface="Cambria Math" panose="02040503050406030204" pitchFamily="18" charset="0"/>
              </a:rPr>
              <a:t>]</a:t>
            </a:r>
          </a:p>
          <a:p>
            <a:endParaRPr lang="el-GR" u="sng" dirty="0"/>
          </a:p>
        </p:txBody>
      </p:sp>
      <p:pic>
        <p:nvPicPr>
          <p:cNvPr id="4" name="Εικόνα 3">
            <a:extLst>
              <a:ext uri="{FF2B5EF4-FFF2-40B4-BE49-F238E27FC236}">
                <a16:creationId xmlns:a16="http://schemas.microsoft.com/office/drawing/2014/main" xmlns="" id="{EAF2FCA5-063F-4FC2-9E91-31857EC99404}"/>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1834598" y="4412505"/>
            <a:ext cx="3009900" cy="1929130"/>
          </a:xfrm>
          <a:prstGeom prst="rect">
            <a:avLst/>
          </a:prstGeom>
          <a:noFill/>
          <a:ln>
            <a:noFill/>
          </a:ln>
        </p:spPr>
      </p:pic>
      <p:sp>
        <p:nvSpPr>
          <p:cNvPr id="5" name="TextBox 4">
            <a:extLst>
              <a:ext uri="{FF2B5EF4-FFF2-40B4-BE49-F238E27FC236}">
                <a16:creationId xmlns:a16="http://schemas.microsoft.com/office/drawing/2014/main" xmlns="" id="{5F3389C3-83FB-4FE3-948E-53588157FBC8}"/>
              </a:ext>
            </a:extLst>
          </p:cNvPr>
          <p:cNvSpPr txBox="1"/>
          <p:nvPr/>
        </p:nvSpPr>
        <p:spPr>
          <a:xfrm>
            <a:off x="5234609" y="5049078"/>
            <a:ext cx="2835965" cy="1292662"/>
          </a:xfrm>
          <a:prstGeom prst="rect">
            <a:avLst/>
          </a:prstGeom>
          <a:noFill/>
        </p:spPr>
        <p:txBody>
          <a:bodyPr wrap="square" rtlCol="0">
            <a:spAutoFit/>
          </a:bodyPr>
          <a:lstStyle/>
          <a:p>
            <a:pPr algn="ctr"/>
            <a:r>
              <a:rPr lang="el-GR" sz="1200" i="1" u="sng" dirty="0"/>
              <a:t>Εικόνα 23</a:t>
            </a:r>
            <a:r>
              <a:rPr lang="el-GR" sz="1200" i="1" dirty="0"/>
              <a:t>: Σχηματική αναπαράσταση αύξησης της αντίστασης του αγωγού που </a:t>
            </a:r>
            <a:r>
              <a:rPr lang="el-GR" sz="1200" i="1" dirty="0" err="1"/>
              <a:t>διαπερνάται</a:t>
            </a:r>
            <a:r>
              <a:rPr lang="el-GR" sz="1200" i="1" dirty="0"/>
              <a:t> από εναλλασσόμενο ρεύμα λόγω του επιδερμικού φαινομένου. [</a:t>
            </a:r>
            <a:r>
              <a:rPr lang="en-US" sz="1200" i="1" dirty="0"/>
              <a:t>9</a:t>
            </a:r>
            <a:r>
              <a:rPr lang="el-GR" sz="1200" i="1" dirty="0"/>
              <a:t>]</a:t>
            </a:r>
          </a:p>
          <a:p>
            <a:endParaRPr lang="el-GR" dirty="0"/>
          </a:p>
        </p:txBody>
      </p:sp>
    </p:spTree>
    <p:extLst>
      <p:ext uri="{BB962C8B-B14F-4D97-AF65-F5344CB8AC3E}">
        <p14:creationId xmlns:p14="http://schemas.microsoft.com/office/powerpoint/2010/main" xmlns="" val="228029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6BB9DC-220C-4A29-A5D1-09E1ADC94400}"/>
              </a:ext>
            </a:extLst>
          </p:cNvPr>
          <p:cNvSpPr>
            <a:spLocks noGrp="1"/>
          </p:cNvSpPr>
          <p:nvPr>
            <p:ph type="title"/>
          </p:nvPr>
        </p:nvSpPr>
        <p:spPr>
          <a:xfrm>
            <a:off x="1534696" y="804520"/>
            <a:ext cx="9520158" cy="639968"/>
          </a:xfrm>
        </p:spPr>
        <p:txBody>
          <a:bodyPr/>
          <a:lstStyle/>
          <a:p>
            <a:pPr algn="ctr"/>
            <a:r>
              <a:rPr lang="el-GR" dirty="0" smtClean="0"/>
              <a:t> Ε</a:t>
            </a:r>
            <a:r>
              <a:rPr lang="en-US" dirty="0" smtClean="0"/>
              <a:t>Y</a:t>
            </a:r>
            <a:r>
              <a:rPr lang="el-GR" dirty="0" smtClean="0"/>
              <a:t>ΧΑΡΙΣΤΙΕΣ</a:t>
            </a:r>
            <a:r>
              <a:rPr lang="el-GR" dirty="0" smtClean="0"/>
              <a:t> </a:t>
            </a:r>
            <a:endParaRPr lang="el-GR" dirty="0"/>
          </a:p>
        </p:txBody>
      </p:sp>
      <p:sp>
        <p:nvSpPr>
          <p:cNvPr id="7" name="5 - Θέση κειμένου"/>
          <p:cNvSpPr txBox="1">
            <a:spLocks/>
          </p:cNvSpPr>
          <p:nvPr/>
        </p:nvSpPr>
        <p:spPr>
          <a:xfrm>
            <a:off x="824948" y="1795669"/>
            <a:ext cx="10754143" cy="2060709"/>
          </a:xfrm>
          <a:prstGeom prst="rect">
            <a:avLst/>
          </a:prstGeom>
        </p:spPr>
        <p:txBody>
          <a:bodyPr vert="horz" lIns="91440" tIns="45720" rIns="91440" bIns="45720" rtlCol="0" anchor="t">
            <a:noAutofit/>
          </a:bodyPr>
          <a:lstStyle/>
          <a:p>
            <a:pPr marL="92075" marR="0" lvl="0" indent="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Η εργασία αυτή υποστηρίχτηκε οικονομικά από το ερευνητικό έργο με τίτλο </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Μετατροπή και βαθμονόμηση κλινικού συστήματος Απεικόνισης Μαγνητικού Συντονισμού (Μαγνητικός Τομογράφος) σε μετρητικό σύστημα εφαρμογών υπερθερμίας με χρήση μαγνητικά επισημασμένων </a:t>
            </a:r>
            <a:r>
              <a:rPr kumimoji="0" lang="el-GR" b="0" i="0" u="none" strike="noStrike" kern="1200" cap="none" spc="0" normalizeH="0" baseline="0" noProof="0" dirty="0" err="1" smtClean="0">
                <a:ln>
                  <a:noFill/>
                </a:ln>
                <a:solidFill>
                  <a:schemeClr val="tx1"/>
                </a:solidFill>
                <a:effectLst/>
                <a:uLnTx/>
                <a:uFillTx/>
                <a:latin typeface="+mn-lt"/>
                <a:ea typeface="+mn-ea"/>
                <a:cs typeface="+mn-cs"/>
              </a:rPr>
              <a:t>νανοσωματιδίων</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Ακρωνύμιο</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kumimoji="0" lang="el-GR"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MRI-TEMPERATURE, </a:t>
            </a:r>
            <a:r>
              <a:rPr kumimoji="0" lang="el-GR" b="0" i="0" u="none" strike="noStrike" kern="1200" cap="none" spc="0" normalizeH="0" baseline="0" noProof="0" dirty="0" smtClean="0">
                <a:ln>
                  <a:noFill/>
                </a:ln>
                <a:solidFill>
                  <a:schemeClr val="tx1"/>
                </a:solidFill>
                <a:effectLst/>
                <a:uLnTx/>
                <a:uFillTx/>
                <a:latin typeface="+mn-lt"/>
                <a:ea typeface="+mn-ea"/>
                <a:cs typeface="+mn-cs"/>
              </a:rPr>
              <a:t>του επιχειρησιακού προγράμματος </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Ανταγωνιστικότητα</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kumimoji="0" lang="el-GR" b="0" i="0" u="none" strike="noStrike" kern="1200" cap="none" spc="0" normalizeH="0" baseline="0" noProof="0" dirty="0" smtClean="0">
                <a:ln>
                  <a:noFill/>
                </a:ln>
                <a:solidFill>
                  <a:schemeClr val="tx1"/>
                </a:solidFill>
                <a:effectLst/>
                <a:uLnTx/>
                <a:uFillTx/>
                <a:latin typeface="+mn-lt"/>
                <a:ea typeface="+mn-ea"/>
                <a:cs typeface="+mn-cs"/>
              </a:rPr>
              <a:t> Επιχειρηματικότητα</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Καινοτομία</a:t>
            </a:r>
            <a:r>
              <a:rPr kumimoji="0" lang="en-US" b="0" i="0" u="none" strike="noStrike" kern="1200" cap="none" spc="0" normalizeH="0" baseline="0" noProof="0" dirty="0" smtClean="0">
                <a:ln>
                  <a:noFill/>
                </a:ln>
                <a:solidFill>
                  <a:schemeClr val="tx1"/>
                </a:solidFill>
                <a:effectLst/>
                <a:uLnTx/>
                <a:uFillTx/>
                <a:latin typeface="+mn-lt"/>
                <a:ea typeface="+mn-ea"/>
                <a:cs typeface="+mn-cs"/>
              </a:rPr>
              <a:t>, E</a:t>
            </a:r>
            <a:r>
              <a:rPr kumimoji="0" lang="el-GR" b="0" i="0" u="none" strike="noStrike" kern="1200" cap="none" spc="0" normalizeH="0" baseline="0" noProof="0" dirty="0" smtClean="0">
                <a:ln>
                  <a:noFill/>
                </a:ln>
                <a:solidFill>
                  <a:schemeClr val="tx1"/>
                </a:solidFill>
                <a:effectLst/>
                <a:uLnTx/>
                <a:uFillTx/>
                <a:latin typeface="+mn-lt"/>
                <a:ea typeface="+mn-ea"/>
                <a:cs typeface="+mn-cs"/>
              </a:rPr>
              <a:t>Π</a:t>
            </a:r>
            <a:r>
              <a:rPr kumimoji="0" lang="en-US" b="0" i="0" u="none" strike="noStrike" kern="1200" cap="none" spc="0" normalizeH="0" baseline="0" noProof="0" dirty="0" smtClean="0">
                <a:ln>
                  <a:noFill/>
                </a:ln>
                <a:solidFill>
                  <a:schemeClr val="tx1"/>
                </a:solidFill>
                <a:effectLst/>
                <a:uLnTx/>
                <a:uFillTx/>
                <a:latin typeface="+mn-lt"/>
                <a:ea typeface="+mn-ea"/>
                <a:cs typeface="+mn-cs"/>
              </a:rPr>
              <a:t>ANEK 2014-2020, “</a:t>
            </a:r>
            <a:r>
              <a:rPr kumimoji="0" lang="el-GR" b="0" i="0" u="none" strike="noStrike" kern="1200" cap="none" spc="0" normalizeH="0" baseline="0" noProof="0" dirty="0" smtClean="0">
                <a:ln>
                  <a:noFill/>
                </a:ln>
                <a:solidFill>
                  <a:schemeClr val="tx1"/>
                </a:solidFill>
                <a:effectLst/>
                <a:uLnTx/>
                <a:uFillTx/>
                <a:latin typeface="+mn-lt"/>
                <a:ea typeface="+mn-ea"/>
                <a:cs typeface="+mn-cs"/>
              </a:rPr>
              <a:t>Ερευνώ</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Δημιουργώ</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Καινοτομώ</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ΕΥΔΕ</a:t>
            </a:r>
            <a:r>
              <a:rPr kumimoji="0" lang="en-US" b="0" i="0" u="none" strike="noStrike" kern="1200" cap="none" spc="0" normalizeH="0" baseline="0" noProof="0" dirty="0" smtClean="0">
                <a:ln>
                  <a:noFill/>
                </a:ln>
                <a:solidFill>
                  <a:schemeClr val="tx1"/>
                </a:solidFill>
                <a:effectLst/>
                <a:uLnTx/>
                <a:uFillTx/>
                <a:latin typeface="+mn-lt"/>
                <a:ea typeface="+mn-ea"/>
                <a:cs typeface="+mn-cs"/>
              </a:rPr>
              <a:t>-ETAK </a:t>
            </a:r>
            <a:r>
              <a:rPr kumimoji="0" lang="el-GR" b="0" i="0" u="none" strike="noStrike" kern="1200" cap="none" spc="0" normalizeH="0" baseline="0" noProof="0" dirty="0" smtClean="0">
                <a:ln>
                  <a:noFill/>
                </a:ln>
                <a:solidFill>
                  <a:schemeClr val="tx1"/>
                </a:solidFill>
                <a:effectLst/>
                <a:uLnTx/>
                <a:uFillTx/>
                <a:latin typeface="+mn-lt"/>
                <a:ea typeface="+mn-ea"/>
                <a:cs typeface="+mn-cs"/>
              </a:rPr>
              <a:t>Κωδικοί</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l-GR" b="0" i="0" u="none" strike="noStrike" kern="1200" cap="none" spc="0" normalizeH="0" baseline="0" noProof="0" dirty="0" smtClean="0">
                <a:ln>
                  <a:noFill/>
                </a:ln>
                <a:solidFill>
                  <a:schemeClr val="tx1"/>
                </a:solidFill>
                <a:effectLst/>
                <a:uLnTx/>
                <a:uFillTx/>
                <a:latin typeface="+mn-lt"/>
                <a:ea typeface="+mn-ea"/>
                <a:cs typeface="+mn-cs"/>
              </a:rPr>
              <a:t>ΠΣ</a:t>
            </a:r>
            <a:r>
              <a:rPr kumimoji="0" lang="en-US" b="0" i="0" u="none" strike="noStrike" kern="1200" cap="none" spc="0" normalizeH="0" baseline="0" noProof="0" dirty="0" smtClean="0">
                <a:ln>
                  <a:noFill/>
                </a:ln>
                <a:solidFill>
                  <a:schemeClr val="tx1"/>
                </a:solidFill>
                <a:effectLst/>
                <a:uLnTx/>
                <a:uFillTx/>
                <a:latin typeface="+mn-lt"/>
                <a:ea typeface="+mn-ea"/>
                <a:cs typeface="+mn-cs"/>
              </a:rPr>
              <a:t>KE T1ΕΔΚ-00149, O</a:t>
            </a:r>
            <a:r>
              <a:rPr kumimoji="0" lang="el-GR" b="0" i="0" u="none" strike="noStrike" kern="1200" cap="none" spc="0" normalizeH="0" baseline="0" noProof="0" dirty="0" smtClean="0">
                <a:ln>
                  <a:noFill/>
                </a:ln>
                <a:solidFill>
                  <a:schemeClr val="tx1"/>
                </a:solidFill>
                <a:effectLst/>
                <a:uLnTx/>
                <a:uFillTx/>
                <a:latin typeface="+mn-lt"/>
                <a:ea typeface="+mn-ea"/>
                <a:cs typeface="+mn-cs"/>
              </a:rPr>
              <a:t>ΠΣ</a:t>
            </a:r>
            <a:r>
              <a:rPr kumimoji="0" lang="en-US" b="0" i="0" u="none" strike="noStrike" kern="1200" cap="none" spc="0" normalizeH="0" baseline="0" noProof="0" dirty="0" smtClean="0">
                <a:ln>
                  <a:noFill/>
                </a:ln>
                <a:solidFill>
                  <a:schemeClr val="tx1"/>
                </a:solidFill>
                <a:effectLst/>
                <a:uLnTx/>
                <a:uFillTx/>
                <a:latin typeface="+mn-lt"/>
                <a:ea typeface="+mn-ea"/>
                <a:cs typeface="+mn-cs"/>
              </a:rPr>
              <a:t> 5029590).</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5 - Θέση κειμένου"/>
          <p:cNvSpPr txBox="1">
            <a:spLocks/>
          </p:cNvSpPr>
          <p:nvPr/>
        </p:nvSpPr>
        <p:spPr>
          <a:xfrm>
            <a:off x="863199" y="4006381"/>
            <a:ext cx="10696010" cy="1867639"/>
          </a:xfrm>
          <a:prstGeom prst="rect">
            <a:avLst/>
          </a:prstGeom>
        </p:spPr>
        <p:txBody>
          <a:bodyPr vert="horz" lIns="91440" tIns="45720" rIns="91440" bIns="45720" rtlCol="0" anchor="t">
            <a:normAutofit/>
          </a:bodyPr>
          <a:lstStyle/>
          <a:p>
            <a:pPr marL="92075" marR="0" lvl="0" indent="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This work was financially supported by a research project entitled: “Conversion and Calibration of Magnetic Resonance Imaging System (MRI) in a measuring system of hyperthermia applications, using magnetically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labelled</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nanoparticles</a:t>
            </a:r>
            <a:r>
              <a:rPr kumimoji="0" lang="en-US" b="0" i="0" u="none" strike="noStrike" kern="1200" cap="none" spc="0" normalizeH="0" baseline="0" noProof="0" dirty="0" smtClean="0">
                <a:ln>
                  <a:noFill/>
                </a:ln>
                <a:solidFill>
                  <a:schemeClr val="tx1"/>
                </a:solidFill>
                <a:effectLst/>
                <a:uLnTx/>
                <a:uFillTx/>
                <a:latin typeface="+mn-lt"/>
                <a:ea typeface="+mn-ea"/>
                <a:cs typeface="+mn-cs"/>
              </a:rPr>
              <a:t>", Acronym: MRI-TEMPERATURE, Operational Program: Competitiveness, Entrepreneurship and Innovation, EPANEK 2014-2020, “Research Create and Innovate”, (EYDE-ETAK Codes: PSKE T1ΕΔΚ-00149, OPS 5029590).</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28029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4B403ED-3965-427B-ADB5-665B203F7650}"/>
              </a:ext>
            </a:extLst>
          </p:cNvPr>
          <p:cNvSpPr>
            <a:spLocks noGrp="1"/>
          </p:cNvSpPr>
          <p:nvPr>
            <p:ph type="title"/>
          </p:nvPr>
        </p:nvSpPr>
        <p:spPr>
          <a:xfrm>
            <a:off x="1534696" y="804519"/>
            <a:ext cx="9520158" cy="719481"/>
          </a:xfrm>
        </p:spPr>
        <p:txBody>
          <a:bodyPr/>
          <a:lstStyle/>
          <a:p>
            <a:pPr algn="ctr"/>
            <a:r>
              <a:rPr lang="el-GR" dirty="0"/>
              <a:t>ΒΙΒΛΙΟΓΡΑΦΙΑ ΠΑΡΟΥΣΙΑΣΗΣ</a:t>
            </a:r>
          </a:p>
        </p:txBody>
      </p:sp>
      <p:sp>
        <p:nvSpPr>
          <p:cNvPr id="3" name="Θέση περιεχομένου 2">
            <a:extLst>
              <a:ext uri="{FF2B5EF4-FFF2-40B4-BE49-F238E27FC236}">
                <a16:creationId xmlns:a16="http://schemas.microsoft.com/office/drawing/2014/main" xmlns="" id="{B3422F4F-07CF-4187-A226-05B02D66F01F}"/>
              </a:ext>
            </a:extLst>
          </p:cNvPr>
          <p:cNvSpPr>
            <a:spLocks noGrp="1"/>
          </p:cNvSpPr>
          <p:nvPr>
            <p:ph idx="1"/>
          </p:nvPr>
        </p:nvSpPr>
        <p:spPr>
          <a:xfrm>
            <a:off x="1534696" y="2015732"/>
            <a:ext cx="9520158" cy="4729625"/>
          </a:xfrm>
        </p:spPr>
        <p:txBody>
          <a:bodyPr>
            <a:normAutofit lnSpcReduction="10000"/>
          </a:bodyPr>
          <a:lstStyle/>
          <a:p>
            <a:r>
              <a:rPr lang="el-GR" sz="1400" dirty="0"/>
              <a:t>[1]</a:t>
            </a:r>
            <a:r>
              <a:rPr lang="en-US" sz="1400" dirty="0"/>
              <a:t> Lee S., Son B., Park G., Kim H., Kang H., Jeon J., </a:t>
            </a:r>
            <a:r>
              <a:rPr lang="en-US" sz="1400" dirty="0" err="1"/>
              <a:t>Youn</a:t>
            </a:r>
            <a:r>
              <a:rPr lang="en-US" sz="1400" dirty="0"/>
              <a:t> H., </a:t>
            </a:r>
            <a:r>
              <a:rPr lang="en-US" sz="1400" dirty="0" err="1"/>
              <a:t>Youn</a:t>
            </a:r>
            <a:r>
              <a:rPr lang="en-US" sz="1400" dirty="0"/>
              <a:t> B. Immunogenic Effect of Hyperthermia on Enhancing Radiotherapeutic Efficacy </a:t>
            </a:r>
            <a:r>
              <a:rPr lang="en-US" sz="1400" i="1" dirty="0"/>
              <a:t>International Journal of Molecular Sciences</a:t>
            </a:r>
            <a:r>
              <a:rPr lang="en-US" sz="1400" dirty="0"/>
              <a:t>, </a:t>
            </a:r>
            <a:r>
              <a:rPr lang="en-US" sz="1400" b="1" dirty="0"/>
              <a:t>2018</a:t>
            </a:r>
            <a:r>
              <a:rPr lang="en-US" sz="1400" dirty="0"/>
              <a:t>, </a:t>
            </a:r>
            <a:r>
              <a:rPr lang="en-US" sz="1400" i="1" dirty="0"/>
              <a:t>19(9)</a:t>
            </a:r>
            <a:r>
              <a:rPr lang="en-US" sz="1400" dirty="0"/>
              <a:t>, 2795.</a:t>
            </a:r>
            <a:endParaRPr lang="el-GR" sz="1400" dirty="0"/>
          </a:p>
          <a:p>
            <a:r>
              <a:rPr lang="el-GR" sz="1400" dirty="0"/>
              <a:t>[2]</a:t>
            </a:r>
            <a:r>
              <a:rPr lang="en-US" dirty="0"/>
              <a:t> </a:t>
            </a:r>
            <a:r>
              <a:rPr lang="en-US" sz="1400" dirty="0" err="1"/>
              <a:t>Toraya</a:t>
            </a:r>
            <a:r>
              <a:rPr lang="en-US" sz="1400" dirty="0"/>
              <a:t>-Brown S., </a:t>
            </a:r>
            <a:r>
              <a:rPr lang="en-US" sz="1400" dirty="0" err="1"/>
              <a:t>Fiering</a:t>
            </a:r>
            <a:r>
              <a:rPr lang="en-US" sz="1400" dirty="0"/>
              <a:t> S., Local </a:t>
            </a:r>
            <a:r>
              <a:rPr lang="en-US" sz="1400" dirty="0" err="1"/>
              <a:t>Tumour</a:t>
            </a:r>
            <a:r>
              <a:rPr lang="en-US" sz="1400" dirty="0"/>
              <a:t> Hyperthermia as Immunotherapy for Metastatic Cancer, </a:t>
            </a:r>
            <a:r>
              <a:rPr lang="en-US" sz="1400" i="1" dirty="0"/>
              <a:t>International Journal of Hyperthermia</a:t>
            </a:r>
            <a:r>
              <a:rPr lang="en-US" sz="1400" dirty="0"/>
              <a:t>, </a:t>
            </a:r>
            <a:r>
              <a:rPr lang="en-US" sz="1400" b="1" dirty="0"/>
              <a:t>2014</a:t>
            </a:r>
            <a:r>
              <a:rPr lang="en-US" sz="1400" dirty="0"/>
              <a:t>, </a:t>
            </a:r>
            <a:r>
              <a:rPr lang="en-US" sz="1400" i="1" dirty="0"/>
              <a:t>30(8)</a:t>
            </a:r>
            <a:r>
              <a:rPr lang="en-US" sz="1400" dirty="0"/>
              <a:t>, 531-539.</a:t>
            </a:r>
            <a:endParaRPr lang="el-GR" sz="1400" dirty="0"/>
          </a:p>
          <a:p>
            <a:r>
              <a:rPr lang="el-GR" sz="1400" dirty="0"/>
              <a:t>[3]</a:t>
            </a:r>
            <a:r>
              <a:rPr lang="en-US" sz="1400" dirty="0"/>
              <a:t> Van der Zee J., Heating the Patient: A Promising </a:t>
            </a:r>
            <a:r>
              <a:rPr lang="en-US" sz="1400" dirty="0" err="1"/>
              <a:t>Approach?,</a:t>
            </a:r>
            <a:r>
              <a:rPr lang="en-US" sz="1400" i="1" dirty="0" err="1"/>
              <a:t>Annals</a:t>
            </a:r>
            <a:r>
              <a:rPr lang="en-US" sz="1400" i="1" dirty="0"/>
              <a:t> of Oncology</a:t>
            </a:r>
            <a:r>
              <a:rPr lang="en-US" sz="1400" dirty="0"/>
              <a:t>, </a:t>
            </a:r>
            <a:r>
              <a:rPr lang="en-US" sz="1400" b="1" dirty="0"/>
              <a:t>2002</a:t>
            </a:r>
            <a:r>
              <a:rPr lang="en-US" sz="1400" dirty="0"/>
              <a:t>, </a:t>
            </a:r>
            <a:r>
              <a:rPr lang="en-US" sz="1400" i="1" dirty="0"/>
              <a:t>13(8)</a:t>
            </a:r>
            <a:r>
              <a:rPr lang="en-US" sz="1400" dirty="0"/>
              <a:t>, 1173-1184.</a:t>
            </a:r>
            <a:endParaRPr lang="el-GR" sz="1400" dirty="0"/>
          </a:p>
          <a:p>
            <a:r>
              <a:rPr lang="el-GR" sz="1400" dirty="0"/>
              <a:t>[4]</a:t>
            </a:r>
            <a:r>
              <a:rPr lang="en-US" sz="1400" dirty="0"/>
              <a:t> Gao S., Zheng M., Ren X., Tang Y., Liang X., Local Hyperthermia in Head and Neck Cancer: Mechanism, Approach and Advance, </a:t>
            </a:r>
            <a:r>
              <a:rPr lang="en-US" sz="1400" i="1" dirty="0" err="1"/>
              <a:t>Oncotarget</a:t>
            </a:r>
            <a:r>
              <a:rPr lang="en-US" sz="1400" dirty="0"/>
              <a:t>, </a:t>
            </a:r>
            <a:r>
              <a:rPr lang="en-US" sz="1400" b="1" dirty="0"/>
              <a:t>2016</a:t>
            </a:r>
            <a:r>
              <a:rPr lang="en-US" sz="1400" dirty="0"/>
              <a:t>, </a:t>
            </a:r>
            <a:r>
              <a:rPr lang="en-US" sz="1400" i="1" dirty="0"/>
              <a:t>7(35)</a:t>
            </a:r>
            <a:r>
              <a:rPr lang="en-US" sz="1400" dirty="0"/>
              <a:t>, 57367-57378.</a:t>
            </a:r>
            <a:endParaRPr lang="el-GR" sz="1400" dirty="0"/>
          </a:p>
          <a:p>
            <a:r>
              <a:rPr lang="el-GR" sz="1400" dirty="0"/>
              <a:t>[5]</a:t>
            </a:r>
            <a:r>
              <a:rPr lang="en-US" sz="1400" dirty="0"/>
              <a:t> </a:t>
            </a:r>
            <a:r>
              <a:rPr lang="en-US" sz="1400" dirty="0" err="1"/>
              <a:t>Curto</a:t>
            </a:r>
            <a:r>
              <a:rPr lang="en-US" sz="1400" dirty="0"/>
              <a:t> S. (2010). Antenna Development for Radio Frequency Hyperthermia Applications.</a:t>
            </a:r>
            <a:endParaRPr lang="el-GR" sz="1400" dirty="0"/>
          </a:p>
          <a:p>
            <a:r>
              <a:rPr lang="el-GR" sz="1400" dirty="0"/>
              <a:t>[6]</a:t>
            </a:r>
            <a:r>
              <a:rPr lang="en-US" sz="1400" dirty="0"/>
              <a:t> Cheung A.Y., </a:t>
            </a:r>
            <a:r>
              <a:rPr lang="en-US" sz="1400" dirty="0" err="1"/>
              <a:t>Neyzari</a:t>
            </a:r>
            <a:r>
              <a:rPr lang="en-US" sz="1400" dirty="0"/>
              <a:t> A., Deep Local Hyperthermia for Cancer Therapy: External electromagnetic and Ultrasound Techniques, </a:t>
            </a:r>
            <a:r>
              <a:rPr lang="en-US" sz="1400" i="1" dirty="0"/>
              <a:t>Cancer Research</a:t>
            </a:r>
            <a:r>
              <a:rPr lang="en-US" sz="1400" dirty="0"/>
              <a:t>, </a:t>
            </a:r>
            <a:r>
              <a:rPr lang="en-US" sz="1400" b="1" dirty="0"/>
              <a:t>1984</a:t>
            </a:r>
            <a:r>
              <a:rPr lang="en-US" sz="1400" dirty="0"/>
              <a:t>, </a:t>
            </a:r>
            <a:r>
              <a:rPr lang="en-US" sz="1400" i="1" dirty="0"/>
              <a:t>44(10 Suppl.)</a:t>
            </a:r>
            <a:r>
              <a:rPr lang="en-US" sz="1400" dirty="0"/>
              <a:t>, 4736-4744.</a:t>
            </a:r>
          </a:p>
          <a:p>
            <a:r>
              <a:rPr lang="en-US" sz="1400" dirty="0"/>
              <a:t>[7] ITIS Foundation, Tissue Frequency Chart, </a:t>
            </a:r>
            <a:r>
              <a:rPr lang="el-GR" sz="1400" dirty="0"/>
              <a:t>τελευταία πρόσβαση στις</a:t>
            </a:r>
            <a:r>
              <a:rPr lang="en-US" sz="1400" dirty="0"/>
              <a:t> 27 </a:t>
            </a:r>
            <a:r>
              <a:rPr lang="el-GR" sz="1400" dirty="0"/>
              <a:t>Σεπτεμβρίου</a:t>
            </a:r>
            <a:r>
              <a:rPr lang="en-US" sz="1400" dirty="0"/>
              <a:t> 2020, &lt;</a:t>
            </a:r>
            <a:r>
              <a:rPr lang="en-US" sz="1400" u="sng" dirty="0">
                <a:hlinkClick r:id="rId2"/>
              </a:rPr>
              <a:t>https://itis.swiss/virtual-population/tissue-properties/database/tissue-frequency-chart/</a:t>
            </a:r>
            <a:r>
              <a:rPr lang="en-US" sz="1400" dirty="0"/>
              <a:t>&gt;</a:t>
            </a:r>
          </a:p>
          <a:p>
            <a:r>
              <a:rPr lang="el-GR" sz="1400" dirty="0"/>
              <a:t>[</a:t>
            </a:r>
            <a:r>
              <a:rPr lang="en-US" sz="1400" dirty="0"/>
              <a:t>8</a:t>
            </a:r>
            <a:r>
              <a:rPr lang="el-GR" sz="1400" dirty="0"/>
              <a:t>] </a:t>
            </a:r>
            <a:r>
              <a:rPr lang="en-US" sz="1400" dirty="0"/>
              <a:t>Wikipedia</a:t>
            </a:r>
            <a:r>
              <a:rPr lang="el-GR" sz="1400" dirty="0"/>
              <a:t>, 2020, </a:t>
            </a:r>
            <a:r>
              <a:rPr lang="en-US" sz="1400" dirty="0"/>
              <a:t>Skin Effect</a:t>
            </a:r>
            <a:r>
              <a:rPr lang="el-GR" sz="1400" dirty="0"/>
              <a:t>, τελευταία πρόσβαση στις 27 Σεπτεμβρίου 2020, &lt;</a:t>
            </a:r>
            <a:r>
              <a:rPr lang="el-GR" sz="1400" u="sng" dirty="0">
                <a:hlinkClick r:id="rId3">
                  <a:extLst>
                    <a:ext uri="{A12FA001-AC4F-418D-AE19-62706E023703}">
                      <ahyp:hlinkClr xmlns:ahyp="http://schemas.microsoft.com/office/drawing/2018/hyperlinkcolor" xmlns="" val="tx"/>
                    </a:ext>
                  </a:extLst>
                </a:hlinkClick>
              </a:rPr>
              <a:t>https://en.wikipedia.org/wiki/Skin_effect</a:t>
            </a:r>
            <a:r>
              <a:rPr lang="el-GR" sz="1400" dirty="0"/>
              <a:t>&gt;</a:t>
            </a:r>
          </a:p>
          <a:p>
            <a:r>
              <a:rPr lang="el-GR" sz="1400" dirty="0"/>
              <a:t>[</a:t>
            </a:r>
            <a:r>
              <a:rPr lang="en-US" sz="1400" dirty="0"/>
              <a:t>9</a:t>
            </a:r>
            <a:r>
              <a:rPr lang="el-GR" sz="1400" dirty="0"/>
              <a:t>]</a:t>
            </a:r>
            <a:r>
              <a:rPr lang="en-US" sz="1400" i="1" dirty="0"/>
              <a:t> Skin Effect</a:t>
            </a:r>
            <a:r>
              <a:rPr lang="en-US" sz="1400" dirty="0"/>
              <a:t>, &lt;https://www.seman.gr/dat/D14C917A/file.pdf&gt;</a:t>
            </a:r>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p:txBody>
      </p:sp>
    </p:spTree>
    <p:extLst>
      <p:ext uri="{BB962C8B-B14F-4D97-AF65-F5344CB8AC3E}">
        <p14:creationId xmlns:p14="http://schemas.microsoft.com/office/powerpoint/2010/main" xmlns="" val="76619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7BB271-1FDF-4328-9E4B-70EDDD682B67}"/>
              </a:ext>
            </a:extLst>
          </p:cNvPr>
          <p:cNvSpPr>
            <a:spLocks noGrp="1"/>
          </p:cNvSpPr>
          <p:nvPr>
            <p:ph type="title"/>
          </p:nvPr>
        </p:nvSpPr>
        <p:spPr/>
        <p:txBody>
          <a:bodyPr/>
          <a:lstStyle/>
          <a:p>
            <a:pPr algn="ctr"/>
            <a:r>
              <a:rPr lang="el-GR" dirty="0"/>
              <a:t>ΠΕΡΙΕΧΟΜΕΝΑ</a:t>
            </a:r>
          </a:p>
        </p:txBody>
      </p:sp>
      <p:sp>
        <p:nvSpPr>
          <p:cNvPr id="3" name="Θέση περιεχομένου 2">
            <a:extLst>
              <a:ext uri="{FF2B5EF4-FFF2-40B4-BE49-F238E27FC236}">
                <a16:creationId xmlns:a16="http://schemas.microsoft.com/office/drawing/2014/main" xmlns="" id="{DBC7B086-B63D-4FF5-ABA4-5D6BA45758E8}"/>
              </a:ext>
            </a:extLst>
          </p:cNvPr>
          <p:cNvSpPr>
            <a:spLocks noGrp="1"/>
          </p:cNvSpPr>
          <p:nvPr>
            <p:ph idx="1"/>
          </p:nvPr>
        </p:nvSpPr>
        <p:spPr/>
        <p:txBody>
          <a:bodyPr>
            <a:normAutofit fontScale="92500"/>
          </a:bodyPr>
          <a:lstStyle/>
          <a:p>
            <a:r>
              <a:rPr lang="el-GR" dirty="0"/>
              <a:t>ΕΙΣΑΓΩΓΗ ΣΤΗΝ ΥΠΕΡΘΕΡΜΙΑ</a:t>
            </a:r>
          </a:p>
          <a:p>
            <a:r>
              <a:rPr lang="el-GR" dirty="0"/>
              <a:t>ΑΝΟΣΟΠΟΙΗΤΙΚΗ ΑΝΤΙΔΡΑΣΗ ΛΟΓΩ ΥΠΕΡΘΕΡΜΙΑΣ</a:t>
            </a:r>
          </a:p>
          <a:p>
            <a:r>
              <a:rPr lang="el-GR" dirty="0"/>
              <a:t>ΗΛΕΚΤΡΟΜΑΓΝΗΤΙΚΑ ΠΕΔΙΑ ΚΑΙ ΔΙΗΛΕΚΤΡΙΚΕΣ ΙΔΙΟΤΗΤΕΣ</a:t>
            </a:r>
          </a:p>
          <a:p>
            <a:r>
              <a:rPr lang="el-GR" dirty="0"/>
              <a:t>ΗΛΕΚΤΡΟΜΑΓΝΗΤΙΚΟΙ ΕΦΑΡΜΟΓΕΙΣ</a:t>
            </a:r>
          </a:p>
          <a:p>
            <a:r>
              <a:rPr lang="el-GR" dirty="0"/>
              <a:t>ΠΛΕΟΝΕΚΤΗΜΑΤΑ – ΜΕΙΟΝΕΚΤΗΜΑΤΑ Η/Μ ΤΕΧΝΙΚΩΝ</a:t>
            </a:r>
          </a:p>
          <a:p>
            <a:r>
              <a:rPr lang="el-GR" dirty="0"/>
              <a:t>ΠΡΟΣΟΜΟΙΩΣΗ ΧΩΡΗΤΙΚΩΝ ΕΦΑΡΜΟΓΕΩΝ </a:t>
            </a:r>
            <a:r>
              <a:rPr lang="en-US" dirty="0"/>
              <a:t>RF</a:t>
            </a:r>
            <a:endParaRPr lang="el-GR" dirty="0"/>
          </a:p>
          <a:p>
            <a:r>
              <a:rPr lang="el-GR" dirty="0"/>
              <a:t>ΠΡΟΣΟΜΟΙΩΣΗ ΕΠΙΔΡΑΣΗΣ </a:t>
            </a:r>
            <a:r>
              <a:rPr lang="en-US" dirty="0"/>
              <a:t>RF </a:t>
            </a:r>
            <a:r>
              <a:rPr lang="el-GR" dirty="0"/>
              <a:t>ΑΚΤΙΝΟΒΟΛΙΑΣ ΣΕ ΒΙΟΛΟΓΙΚΟΥΣ ΙΣΤΟΥΣ</a:t>
            </a:r>
          </a:p>
        </p:txBody>
      </p:sp>
    </p:spTree>
    <p:extLst>
      <p:ext uri="{BB962C8B-B14F-4D97-AF65-F5344CB8AC3E}">
        <p14:creationId xmlns:p14="http://schemas.microsoft.com/office/powerpoint/2010/main" xmlns="" val="402398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57C526-C1E1-47AD-9114-3CA06F14A3BD}"/>
              </a:ext>
            </a:extLst>
          </p:cNvPr>
          <p:cNvSpPr>
            <a:spLocks noGrp="1"/>
          </p:cNvSpPr>
          <p:nvPr>
            <p:ph type="title"/>
          </p:nvPr>
        </p:nvSpPr>
        <p:spPr/>
        <p:txBody>
          <a:bodyPr/>
          <a:lstStyle/>
          <a:p>
            <a:pPr algn="ctr"/>
            <a:r>
              <a:rPr lang="el-GR" dirty="0"/>
              <a:t>ΠΕΡΙΕΧΟΜΕΝΑ</a:t>
            </a:r>
          </a:p>
        </p:txBody>
      </p:sp>
      <p:sp>
        <p:nvSpPr>
          <p:cNvPr id="3" name="Θέση περιεχομένου 2">
            <a:extLst>
              <a:ext uri="{FF2B5EF4-FFF2-40B4-BE49-F238E27FC236}">
                <a16:creationId xmlns:a16="http://schemas.microsoft.com/office/drawing/2014/main" xmlns="" id="{6B8F5271-DEFC-4DC2-95CC-383D3424CE7E}"/>
              </a:ext>
            </a:extLst>
          </p:cNvPr>
          <p:cNvSpPr>
            <a:spLocks noGrp="1"/>
          </p:cNvSpPr>
          <p:nvPr>
            <p:ph idx="1"/>
          </p:nvPr>
        </p:nvSpPr>
        <p:spPr/>
        <p:txBody>
          <a:bodyPr/>
          <a:lstStyle/>
          <a:p>
            <a:r>
              <a:rPr lang="el-GR" dirty="0"/>
              <a:t>ΑΠΕΙΚΟΝΙΣΗ ΠΕΔΙΟΥ</a:t>
            </a:r>
          </a:p>
          <a:p>
            <a:r>
              <a:rPr lang="el-GR" dirty="0"/>
              <a:t>ΑΠΕΙΚΟΝΙΣΗ ΘΕΡΜΟΚΡΑΣΙΑΣ</a:t>
            </a:r>
          </a:p>
          <a:p>
            <a:r>
              <a:rPr lang="el-GR" dirty="0"/>
              <a:t>ΑΠΟΤΕΛΕΣΜΑΤΑ</a:t>
            </a:r>
            <a:r>
              <a:rPr lang="en-US" dirty="0"/>
              <a:t> - </a:t>
            </a:r>
            <a:r>
              <a:rPr lang="el-GR" dirty="0"/>
              <a:t>ΣΥΜΠΕΡΑΣΜΑΤΑ</a:t>
            </a:r>
          </a:p>
          <a:p>
            <a:r>
              <a:rPr lang="el-GR" dirty="0"/>
              <a:t>ΒΙΒΛΙΟΓΡΑΦΙΑ ΠΑΡΟΥΣΙΑΣΗΣ</a:t>
            </a:r>
          </a:p>
        </p:txBody>
      </p:sp>
    </p:spTree>
    <p:extLst>
      <p:ext uri="{BB962C8B-B14F-4D97-AF65-F5344CB8AC3E}">
        <p14:creationId xmlns:p14="http://schemas.microsoft.com/office/powerpoint/2010/main" xmlns="" val="285050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877B687-D201-436F-A35E-3D8F86D784B5}"/>
              </a:ext>
            </a:extLst>
          </p:cNvPr>
          <p:cNvSpPr>
            <a:spLocks noGrp="1"/>
          </p:cNvSpPr>
          <p:nvPr>
            <p:ph type="title"/>
          </p:nvPr>
        </p:nvSpPr>
        <p:spPr/>
        <p:txBody>
          <a:bodyPr/>
          <a:lstStyle/>
          <a:p>
            <a:pPr algn="ctr"/>
            <a:r>
              <a:rPr lang="el-GR" dirty="0"/>
              <a:t>ΕΙΣΑΓΩΓΗ ΣΤΗΝ ΥΠΕΡΘΕΡΜΙΑ </a:t>
            </a:r>
            <a:r>
              <a:rPr lang="el-GR" sz="1200" dirty="0"/>
              <a:t>[1], [2]</a:t>
            </a:r>
            <a:endParaRPr lang="el-GR" dirty="0"/>
          </a:p>
        </p:txBody>
      </p:sp>
      <p:sp>
        <p:nvSpPr>
          <p:cNvPr id="3" name="Θέση περιεχομένου 2">
            <a:extLst>
              <a:ext uri="{FF2B5EF4-FFF2-40B4-BE49-F238E27FC236}">
                <a16:creationId xmlns:a16="http://schemas.microsoft.com/office/drawing/2014/main" xmlns="" id="{B0901A78-2204-4B4C-BC09-D2072CC51242}"/>
              </a:ext>
            </a:extLst>
          </p:cNvPr>
          <p:cNvSpPr>
            <a:spLocks noGrp="1"/>
          </p:cNvSpPr>
          <p:nvPr>
            <p:ph idx="1"/>
          </p:nvPr>
        </p:nvSpPr>
        <p:spPr/>
        <p:txBody>
          <a:bodyPr/>
          <a:lstStyle/>
          <a:p>
            <a:endParaRPr lang="el-GR" dirty="0"/>
          </a:p>
          <a:p>
            <a:r>
              <a:rPr lang="el-GR" dirty="0"/>
              <a:t>Τεχνική θεραπείας μέσω θέρμανσης</a:t>
            </a:r>
          </a:p>
          <a:p>
            <a:r>
              <a:rPr lang="el-GR" dirty="0"/>
              <a:t>΄Τοπική, περιοχική, ολόσωμη</a:t>
            </a:r>
          </a:p>
          <a:p>
            <a:r>
              <a:rPr lang="el-GR" dirty="0"/>
              <a:t>Ξεχωριστή μέθοδος ή συνδυαστική (ΑΚΘ, ΧΘ)</a:t>
            </a:r>
          </a:p>
          <a:p>
            <a:r>
              <a:rPr lang="el-GR" dirty="0"/>
              <a:t>Εύρος: 39 – 45</a:t>
            </a:r>
            <a:r>
              <a:rPr lang="en-US" dirty="0"/>
              <a:t> </a:t>
            </a:r>
            <a:r>
              <a:rPr lang="el-GR" baseline="30000" dirty="0"/>
              <a:t>ο</a:t>
            </a:r>
            <a:r>
              <a:rPr lang="en-US" dirty="0"/>
              <a:t>C. </a:t>
            </a:r>
            <a:r>
              <a:rPr lang="el-GR" dirty="0">
                <a:latin typeface="Cambria Math" panose="02040503050406030204" pitchFamily="18" charset="0"/>
                <a:ea typeface="Cambria Math" panose="02040503050406030204" pitchFamily="18" charset="0"/>
              </a:rPr>
              <a:t>⇒ </a:t>
            </a:r>
            <a:r>
              <a:rPr lang="el-GR" dirty="0">
                <a:ea typeface="Cambria Math" panose="02040503050406030204" pitchFamily="18" charset="0"/>
              </a:rPr>
              <a:t>Πρόκληση φαινομένων πυρετού</a:t>
            </a:r>
          </a:p>
          <a:p>
            <a:r>
              <a:rPr lang="el-GR" dirty="0">
                <a:ea typeface="Cambria Math" panose="02040503050406030204" pitchFamily="18" charset="0"/>
              </a:rPr>
              <a:t>Χρήση μη ιοντίζουσας ακτινοβολίας</a:t>
            </a:r>
            <a:endParaRPr lang="el-GR" dirty="0"/>
          </a:p>
        </p:txBody>
      </p:sp>
    </p:spTree>
    <p:extLst>
      <p:ext uri="{BB962C8B-B14F-4D97-AF65-F5344CB8AC3E}">
        <p14:creationId xmlns:p14="http://schemas.microsoft.com/office/powerpoint/2010/main" xmlns="" val="148453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E82416-3B1A-4ECF-AF38-AC86256579B4}"/>
              </a:ext>
            </a:extLst>
          </p:cNvPr>
          <p:cNvSpPr>
            <a:spLocks noGrp="1"/>
          </p:cNvSpPr>
          <p:nvPr>
            <p:ph type="title"/>
          </p:nvPr>
        </p:nvSpPr>
        <p:spPr/>
        <p:txBody>
          <a:bodyPr/>
          <a:lstStyle/>
          <a:p>
            <a:pPr algn="ctr"/>
            <a:r>
              <a:rPr lang="el-GR" dirty="0"/>
              <a:t>ΑΝΟΣΟΠΟΙΗΤΙΚΗ ΑΝΤΙΔΡΑΣΗ ΛΟΓΩ ΥΠΕΡΘΕΡΜΙΑΣ (άμεσα) </a:t>
            </a:r>
            <a:r>
              <a:rPr lang="el-GR" sz="1200" dirty="0"/>
              <a:t>[3], [4]</a:t>
            </a:r>
            <a:endParaRPr lang="el-GR" dirty="0"/>
          </a:p>
        </p:txBody>
      </p:sp>
      <p:sp>
        <p:nvSpPr>
          <p:cNvPr id="3" name="Θέση περιεχομένου 2">
            <a:extLst>
              <a:ext uri="{FF2B5EF4-FFF2-40B4-BE49-F238E27FC236}">
                <a16:creationId xmlns:a16="http://schemas.microsoft.com/office/drawing/2014/main" xmlns="" id="{E0D5C612-446E-412F-861B-EC1794C8BBFA}"/>
              </a:ext>
            </a:extLst>
          </p:cNvPr>
          <p:cNvSpPr>
            <a:spLocks noGrp="1"/>
          </p:cNvSpPr>
          <p:nvPr>
            <p:ph idx="1"/>
          </p:nvPr>
        </p:nvSpPr>
        <p:spPr/>
        <p:txBody>
          <a:bodyPr/>
          <a:lstStyle/>
          <a:p>
            <a:endParaRPr lang="el-GR" dirty="0"/>
          </a:p>
          <a:p>
            <a:r>
              <a:rPr lang="el-GR" dirty="0"/>
              <a:t>Θερμοκρασίες 39 – 45</a:t>
            </a:r>
            <a:r>
              <a:rPr lang="en-US" dirty="0"/>
              <a:t> </a:t>
            </a:r>
            <a:r>
              <a:rPr lang="en-US" baseline="30000" dirty="0"/>
              <a:t>o</a:t>
            </a:r>
            <a:r>
              <a:rPr lang="en-US" dirty="0"/>
              <a:t>C </a:t>
            </a:r>
            <a:r>
              <a:rPr lang="el-GR" dirty="0"/>
              <a:t>αναστέλλουν τον πολ/μο των καρκινικών κυττάρων</a:t>
            </a:r>
          </a:p>
          <a:p>
            <a:r>
              <a:rPr lang="el-GR" dirty="0"/>
              <a:t>Μεταβολή στην πλασματική μεμβράνη</a:t>
            </a:r>
          </a:p>
          <a:p>
            <a:r>
              <a:rPr lang="el-GR" dirty="0"/>
              <a:t>Διαταραχή στη σύνθεση και τον πολυμερισμό του </a:t>
            </a:r>
            <a:r>
              <a:rPr lang="en-US" dirty="0"/>
              <a:t>DNA</a:t>
            </a:r>
          </a:p>
          <a:p>
            <a:r>
              <a:rPr lang="el-GR" u="sng" dirty="0"/>
              <a:t>Αποτέλεσμα</a:t>
            </a:r>
            <a:r>
              <a:rPr lang="el-GR" dirty="0"/>
              <a:t>: Αποσταθεροποίηση και αδυναμία πολ/μου του.</a:t>
            </a:r>
            <a:endParaRPr lang="el-GR" u="sng" dirty="0"/>
          </a:p>
        </p:txBody>
      </p:sp>
    </p:spTree>
    <p:extLst>
      <p:ext uri="{BB962C8B-B14F-4D97-AF65-F5344CB8AC3E}">
        <p14:creationId xmlns:p14="http://schemas.microsoft.com/office/powerpoint/2010/main" xmlns="" val="17279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57DA80-CEAB-443E-BCF5-EAEF5768AF07}"/>
              </a:ext>
            </a:extLst>
          </p:cNvPr>
          <p:cNvSpPr>
            <a:spLocks noGrp="1"/>
          </p:cNvSpPr>
          <p:nvPr>
            <p:ph type="title"/>
          </p:nvPr>
        </p:nvSpPr>
        <p:spPr/>
        <p:txBody>
          <a:bodyPr/>
          <a:lstStyle/>
          <a:p>
            <a:pPr algn="ctr"/>
            <a:r>
              <a:rPr lang="el-GR" dirty="0"/>
              <a:t>ΑΝΟΣΟΠΟΙΗΤΙΚΗ ΑΝΤΙΔΡΑΣΗ ΛΟΓΩ ΥΠΕΡΘΕΡΜΙΑΣ (έμμεσα)</a:t>
            </a:r>
          </a:p>
        </p:txBody>
      </p:sp>
      <p:sp>
        <p:nvSpPr>
          <p:cNvPr id="3" name="Θέση περιεχομένου 2">
            <a:extLst>
              <a:ext uri="{FF2B5EF4-FFF2-40B4-BE49-F238E27FC236}">
                <a16:creationId xmlns:a16="http://schemas.microsoft.com/office/drawing/2014/main" xmlns="" id="{81CF4F02-22B0-460A-9480-1F32F684EEDC}"/>
              </a:ext>
            </a:extLst>
          </p:cNvPr>
          <p:cNvSpPr>
            <a:spLocks noGrp="1"/>
          </p:cNvSpPr>
          <p:nvPr>
            <p:ph idx="1"/>
          </p:nvPr>
        </p:nvSpPr>
        <p:spPr>
          <a:xfrm>
            <a:off x="1534696" y="2015732"/>
            <a:ext cx="9520158" cy="4623607"/>
          </a:xfrm>
        </p:spPr>
        <p:txBody>
          <a:bodyPr/>
          <a:lstStyle/>
          <a:p>
            <a:r>
              <a:rPr lang="el-GR" dirty="0"/>
              <a:t>39 – 43 </a:t>
            </a:r>
            <a:r>
              <a:rPr lang="en-US" baseline="30000" dirty="0"/>
              <a:t>o</a:t>
            </a:r>
            <a:r>
              <a:rPr lang="en-US" dirty="0"/>
              <a:t>C</a:t>
            </a:r>
            <a:r>
              <a:rPr lang="el-GR" dirty="0"/>
              <a:t> </a:t>
            </a:r>
            <a:r>
              <a:rPr lang="el-GR" dirty="0">
                <a:latin typeface="Cambria Math" panose="02040503050406030204" pitchFamily="18" charset="0"/>
                <a:ea typeface="Cambria Math" panose="02040503050406030204" pitchFamily="18" charset="0"/>
              </a:rPr>
              <a:t>⇒ </a:t>
            </a:r>
            <a:r>
              <a:rPr lang="el-GR" dirty="0">
                <a:ea typeface="Cambria Math" panose="02040503050406030204" pitchFamily="18" charset="0"/>
              </a:rPr>
              <a:t>Ενεργοποίηση ανοσοποιητικού συστήματος</a:t>
            </a:r>
          </a:p>
          <a:p>
            <a:r>
              <a:rPr lang="el-GR" dirty="0">
                <a:latin typeface="Cambria Math" panose="02040503050406030204" pitchFamily="18" charset="0"/>
                <a:ea typeface="Cambria Math" panose="02040503050406030204" pitchFamily="18" charset="0"/>
              </a:rPr>
              <a:t> </a:t>
            </a:r>
            <a:r>
              <a:rPr lang="el-GR" dirty="0">
                <a:ea typeface="Cambria Math" panose="02040503050406030204" pitchFamily="18" charset="0"/>
              </a:rPr>
              <a:t>Προσέλκυση </a:t>
            </a:r>
            <a:r>
              <a:rPr lang="en-US" dirty="0">
                <a:ea typeface="Cambria Math" panose="02040503050406030204" pitchFamily="18" charset="0"/>
              </a:rPr>
              <a:t>natural killers, </a:t>
            </a:r>
            <a:r>
              <a:rPr lang="el-GR" dirty="0">
                <a:ea typeface="Cambria Math" panose="02040503050406030204" pitchFamily="18" charset="0"/>
              </a:rPr>
              <a:t>Τ-λεμφοκυττάρων (</a:t>
            </a:r>
            <a:r>
              <a:rPr lang="en-US" dirty="0">
                <a:ea typeface="Cambria Math" panose="02040503050406030204" pitchFamily="18" charset="0"/>
              </a:rPr>
              <a:t>MICA, MHCI, </a:t>
            </a:r>
            <a:r>
              <a:rPr lang="en-US" dirty="0" err="1">
                <a:ea typeface="Cambria Math" panose="02040503050406030204" pitchFamily="18" charset="0"/>
              </a:rPr>
              <a:t>hsp</a:t>
            </a:r>
            <a:r>
              <a:rPr lang="en-US" dirty="0">
                <a:ea typeface="Cambria Math" panose="02040503050406030204" pitchFamily="18" charset="0"/>
              </a:rPr>
              <a:t>, </a:t>
            </a:r>
            <a:r>
              <a:rPr lang="el-GR" dirty="0">
                <a:ea typeface="Cambria Math" panose="02040503050406030204" pitchFamily="18" charset="0"/>
              </a:rPr>
              <a:t>κ.ά.)</a:t>
            </a:r>
          </a:p>
          <a:p>
            <a:r>
              <a:rPr lang="el-GR" dirty="0">
                <a:ea typeface="Cambria Math" panose="02040503050406030204" pitchFamily="18" charset="0"/>
              </a:rPr>
              <a:t>Διαστολή αγγείων </a:t>
            </a:r>
            <a:r>
              <a:rPr lang="el-GR" dirty="0">
                <a:latin typeface="Cambria Math" panose="02040503050406030204" pitchFamily="18" charset="0"/>
                <a:ea typeface="Cambria Math" panose="02040503050406030204" pitchFamily="18" charset="0"/>
              </a:rPr>
              <a:t>⇒ </a:t>
            </a:r>
            <a:r>
              <a:rPr lang="el-GR" dirty="0">
                <a:ea typeface="Cambria Math" panose="02040503050406030204" pitchFamily="18" charset="0"/>
              </a:rPr>
              <a:t>Ευκολότερη πρόσβαση κυττάρων ανοσοποιητικού</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lgn="ctr">
              <a:buNone/>
            </a:pPr>
            <a:endParaRPr lang="el-GR" dirty="0"/>
          </a:p>
          <a:p>
            <a:pPr marL="0" indent="0" algn="ctr">
              <a:buNone/>
            </a:pPr>
            <a:endParaRPr lang="el-GR" sz="1100" i="1" dirty="0"/>
          </a:p>
          <a:p>
            <a:pPr marL="0" indent="0" algn="ctr">
              <a:buNone/>
            </a:pPr>
            <a:r>
              <a:rPr lang="el-GR" sz="1200" i="1" u="sng" dirty="0"/>
              <a:t>Πίνακας 1</a:t>
            </a:r>
            <a:r>
              <a:rPr lang="el-GR" sz="1200" i="1" dirty="0"/>
              <a:t>: Επίδραση υπερθερμίας σε διάφορους τύπους καρκίνου. [3]</a:t>
            </a:r>
          </a:p>
          <a:p>
            <a:pPr marL="0" indent="0" algn="ctr">
              <a:buNone/>
            </a:pPr>
            <a:endParaRPr lang="el-GR" dirty="0"/>
          </a:p>
        </p:txBody>
      </p:sp>
      <p:graphicFrame>
        <p:nvGraphicFramePr>
          <p:cNvPr id="4" name="Πίνακας 3">
            <a:extLst>
              <a:ext uri="{FF2B5EF4-FFF2-40B4-BE49-F238E27FC236}">
                <a16:creationId xmlns:a16="http://schemas.microsoft.com/office/drawing/2014/main" xmlns="" id="{A493FBCE-0617-4F49-9383-391DB399BA76}"/>
              </a:ext>
            </a:extLst>
          </p:cNvPr>
          <p:cNvGraphicFramePr>
            <a:graphicFrameLocks noGrp="1"/>
          </p:cNvGraphicFramePr>
          <p:nvPr>
            <p:extLst>
              <p:ext uri="{D42A27DB-BD31-4B8C-83A1-F6EECF244321}">
                <p14:modId xmlns:p14="http://schemas.microsoft.com/office/powerpoint/2010/main" xmlns="" val="4082942316"/>
              </p:ext>
            </p:extLst>
          </p:nvPr>
        </p:nvGraphicFramePr>
        <p:xfrm>
          <a:off x="1868557" y="3551201"/>
          <a:ext cx="8348868" cy="2502279"/>
        </p:xfrm>
        <a:graphic>
          <a:graphicData uri="http://schemas.openxmlformats.org/drawingml/2006/table">
            <a:tbl>
              <a:tblPr firstRow="1" firstCol="1" bandRow="1">
                <a:tableStyleId>{5C22544A-7EE6-4342-B048-85BDC9FD1C3A}</a:tableStyleId>
              </a:tblPr>
              <a:tblGrid>
                <a:gridCol w="1767190">
                  <a:extLst>
                    <a:ext uri="{9D8B030D-6E8A-4147-A177-3AD203B41FA5}">
                      <a16:colId xmlns:a16="http://schemas.microsoft.com/office/drawing/2014/main" xmlns="" val="2113093199"/>
                    </a:ext>
                  </a:extLst>
                </a:gridCol>
                <a:gridCol w="1787318">
                  <a:extLst>
                    <a:ext uri="{9D8B030D-6E8A-4147-A177-3AD203B41FA5}">
                      <a16:colId xmlns:a16="http://schemas.microsoft.com/office/drawing/2014/main" xmlns="" val="2402616544"/>
                    </a:ext>
                  </a:extLst>
                </a:gridCol>
                <a:gridCol w="1186283">
                  <a:extLst>
                    <a:ext uri="{9D8B030D-6E8A-4147-A177-3AD203B41FA5}">
                      <a16:colId xmlns:a16="http://schemas.microsoft.com/office/drawing/2014/main" xmlns="" val="288871071"/>
                    </a:ext>
                  </a:extLst>
                </a:gridCol>
                <a:gridCol w="1832835">
                  <a:extLst>
                    <a:ext uri="{9D8B030D-6E8A-4147-A177-3AD203B41FA5}">
                      <a16:colId xmlns:a16="http://schemas.microsoft.com/office/drawing/2014/main" xmlns="" val="2074855218"/>
                    </a:ext>
                  </a:extLst>
                </a:gridCol>
                <a:gridCol w="1775242">
                  <a:extLst>
                    <a:ext uri="{9D8B030D-6E8A-4147-A177-3AD203B41FA5}">
                      <a16:colId xmlns:a16="http://schemas.microsoft.com/office/drawing/2014/main" xmlns="" val="1371663435"/>
                    </a:ext>
                  </a:extLst>
                </a:gridCol>
              </a:tblGrid>
              <a:tr h="768384">
                <a:tc>
                  <a:txBody>
                    <a:bodyPr/>
                    <a:lstStyle/>
                    <a:p>
                      <a:pPr algn="ctr">
                        <a:lnSpc>
                          <a:spcPct val="107000"/>
                        </a:lnSpc>
                        <a:spcAft>
                          <a:spcPts val="0"/>
                        </a:spcAft>
                      </a:pPr>
                      <a:r>
                        <a:rPr lang="el-GR" sz="1200" dirty="0">
                          <a:effectLst/>
                        </a:rPr>
                        <a:t>ΟΓΚΟΣ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ΘΕΡΑΠΕΙΑ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ΑΡΙΘΜΟΣ ΑΣΘΕΝΩΝ</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ΕΠΙΔΡΑΣΗ ΧΩΡΙΣ ΥΘ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ΕΠΙΔΡΑΣΗ ΜΕ ΥΘ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00760217"/>
                  </a:ext>
                </a:extLst>
              </a:tr>
              <a:tr h="205443">
                <a:tc>
                  <a:txBody>
                    <a:bodyPr/>
                    <a:lstStyle/>
                    <a:p>
                      <a:pPr algn="ctr">
                        <a:lnSpc>
                          <a:spcPct val="107000"/>
                        </a:lnSpc>
                        <a:spcAft>
                          <a:spcPts val="0"/>
                        </a:spcAft>
                      </a:pPr>
                      <a:r>
                        <a:rPr lang="el-GR" sz="1200">
                          <a:effectLst/>
                        </a:rPr>
                        <a:t>Μελάνωμα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ΑΚΘ</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70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35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62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82833512"/>
                  </a:ext>
                </a:extLst>
              </a:tr>
              <a:tr h="380034">
                <a:tc>
                  <a:txBody>
                    <a:bodyPr/>
                    <a:lstStyle/>
                    <a:p>
                      <a:pPr algn="ctr">
                        <a:lnSpc>
                          <a:spcPct val="107000"/>
                        </a:lnSpc>
                        <a:spcAft>
                          <a:spcPts val="0"/>
                        </a:spcAft>
                      </a:pPr>
                      <a:r>
                        <a:rPr lang="el-GR" sz="1200">
                          <a:effectLst/>
                        </a:rPr>
                        <a:t>Καρκίνος Μαστού</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ΑΚΘ</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306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41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2185597"/>
                  </a:ext>
                </a:extLst>
              </a:tr>
              <a:tr h="380034">
                <a:tc>
                  <a:txBody>
                    <a:bodyPr/>
                    <a:lstStyle/>
                    <a:p>
                      <a:pPr algn="ctr">
                        <a:lnSpc>
                          <a:spcPct val="107000"/>
                        </a:lnSpc>
                        <a:spcAft>
                          <a:spcPts val="0"/>
                        </a:spcAft>
                      </a:pPr>
                      <a:r>
                        <a:rPr lang="el-GR" sz="1200">
                          <a:effectLst/>
                        </a:rPr>
                        <a:t>Καρκίνος Πνεύμονα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ΧΘ</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44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36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62855079"/>
                  </a:ext>
                </a:extLst>
              </a:tr>
              <a:tr h="768384">
                <a:tc>
                  <a:txBody>
                    <a:bodyPr/>
                    <a:lstStyle/>
                    <a:p>
                      <a:pPr algn="ctr">
                        <a:lnSpc>
                          <a:spcPct val="107000"/>
                        </a:lnSpc>
                        <a:spcAft>
                          <a:spcPts val="0"/>
                        </a:spcAft>
                      </a:pPr>
                      <a:r>
                        <a:rPr lang="el-GR" sz="1200">
                          <a:effectLst/>
                        </a:rPr>
                        <a:t>Καρκίνος Εγκεφάλου, Φάρυγγα, Λάρυγγα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ΑΚΘ</a:t>
                      </a:r>
                      <a:endParaRPr lang="el-GR" sz="1100">
                        <a:effectLst/>
                      </a:endParaRPr>
                    </a:p>
                    <a:p>
                      <a:pPr algn="ctr">
                        <a:lnSpc>
                          <a:spcPct val="107000"/>
                        </a:lnSpc>
                        <a:spcAft>
                          <a:spcPts val="0"/>
                        </a:spcAft>
                      </a:pPr>
                      <a:r>
                        <a:rPr lang="el-GR" sz="1200">
                          <a:effectLst/>
                        </a:rPr>
                        <a:t>(5ετής επιβίωση ασθενούς)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41</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a:effectLst/>
                        </a:rPr>
                        <a:t>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l-GR" sz="1200" dirty="0">
                          <a:effectLst/>
                        </a:rPr>
                        <a:t>53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2714832"/>
                  </a:ext>
                </a:extLst>
              </a:tr>
            </a:tbl>
          </a:graphicData>
        </a:graphic>
      </p:graphicFrame>
    </p:spTree>
    <p:extLst>
      <p:ext uri="{BB962C8B-B14F-4D97-AF65-F5344CB8AC3E}">
        <p14:creationId xmlns:p14="http://schemas.microsoft.com/office/powerpoint/2010/main" xmlns="" val="230102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0AEBFB-D0B0-48A7-8FDB-49A292826AD8}"/>
              </a:ext>
            </a:extLst>
          </p:cNvPr>
          <p:cNvSpPr>
            <a:spLocks noGrp="1"/>
          </p:cNvSpPr>
          <p:nvPr>
            <p:ph type="title"/>
          </p:nvPr>
        </p:nvSpPr>
        <p:spPr/>
        <p:txBody>
          <a:bodyPr/>
          <a:lstStyle/>
          <a:p>
            <a:pPr algn="ctr"/>
            <a:r>
              <a:rPr lang="el-GR" dirty="0"/>
              <a:t>ΥΠΕΡΘΕΡΜΙΑ - ΗΛΕΚΤΡΟΜΑΓΝΗΤΙΣΜΟΣ</a:t>
            </a:r>
          </a:p>
        </p:txBody>
      </p:sp>
      <p:sp>
        <p:nvSpPr>
          <p:cNvPr id="3" name="Θέση περιεχομένου 2">
            <a:extLst>
              <a:ext uri="{FF2B5EF4-FFF2-40B4-BE49-F238E27FC236}">
                <a16:creationId xmlns:a16="http://schemas.microsoft.com/office/drawing/2014/main" xmlns="" id="{E38553C5-876D-4611-B9B9-5DEB7179EF66}"/>
              </a:ext>
            </a:extLst>
          </p:cNvPr>
          <p:cNvSpPr>
            <a:spLocks noGrp="1"/>
          </p:cNvSpPr>
          <p:nvPr>
            <p:ph idx="1"/>
          </p:nvPr>
        </p:nvSpPr>
        <p:spPr>
          <a:xfrm>
            <a:off x="1534696" y="2544418"/>
            <a:ext cx="9520158" cy="2921928"/>
          </a:xfrm>
        </p:spPr>
        <p:txBody>
          <a:bodyPr/>
          <a:lstStyle/>
          <a:p>
            <a:r>
              <a:rPr lang="el-GR" dirty="0"/>
              <a:t>Περιστροφή πολικών μορίων</a:t>
            </a:r>
          </a:p>
          <a:p>
            <a:r>
              <a:rPr lang="el-GR" dirty="0"/>
              <a:t>Ταλάντωση ηλεκτρονίων και ιόντων</a:t>
            </a:r>
          </a:p>
          <a:p>
            <a:r>
              <a:rPr lang="el-GR" u="sng" dirty="0"/>
              <a:t>Ελεύθερα Διηλεκτρικά</a:t>
            </a:r>
            <a:r>
              <a:rPr lang="el-GR" dirty="0"/>
              <a:t>: </a:t>
            </a:r>
            <a:r>
              <a:rPr lang="el-GR" dirty="0" err="1"/>
              <a:t>Αλληλεπιδρούν</a:t>
            </a:r>
            <a:r>
              <a:rPr lang="el-GR" dirty="0"/>
              <a:t> με το ηλεκτρικό πεδίο</a:t>
            </a:r>
          </a:p>
          <a:p>
            <a:r>
              <a:rPr lang="el-GR" dirty="0"/>
              <a:t>Χαρακτηριστικά: Ηλεκτρική αγωγιμότητα σ (</a:t>
            </a:r>
            <a:r>
              <a:rPr lang="en-US" dirty="0"/>
              <a:t>S/m)</a:t>
            </a:r>
            <a:r>
              <a:rPr lang="el-GR" dirty="0"/>
              <a:t>, Σχετική </a:t>
            </a:r>
            <a:r>
              <a:rPr lang="el-GR" dirty="0" err="1"/>
              <a:t>ηλ</a:t>
            </a:r>
            <a:r>
              <a:rPr lang="el-GR" dirty="0"/>
              <a:t>. </a:t>
            </a:r>
            <a:r>
              <a:rPr lang="el-GR" dirty="0" err="1"/>
              <a:t>επιτρεπτότητα</a:t>
            </a:r>
            <a:r>
              <a:rPr lang="el-GR" dirty="0"/>
              <a:t> ε, κ.ά. </a:t>
            </a:r>
            <a:endParaRPr lang="el-GR" u="sng" dirty="0"/>
          </a:p>
        </p:txBody>
      </p:sp>
    </p:spTree>
    <p:extLst>
      <p:ext uri="{BB962C8B-B14F-4D97-AF65-F5344CB8AC3E}">
        <p14:creationId xmlns:p14="http://schemas.microsoft.com/office/powerpoint/2010/main" xmlns="" val="392373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24817B6-41E8-4060-8896-EEF8A720EE65}"/>
              </a:ext>
            </a:extLst>
          </p:cNvPr>
          <p:cNvSpPr>
            <a:spLocks noGrp="1"/>
          </p:cNvSpPr>
          <p:nvPr>
            <p:ph type="title"/>
          </p:nvPr>
        </p:nvSpPr>
        <p:spPr/>
        <p:txBody>
          <a:bodyPr/>
          <a:lstStyle/>
          <a:p>
            <a:pPr algn="ctr"/>
            <a:r>
              <a:rPr lang="el-GR" dirty="0"/>
              <a:t>ΔΙΗΛΕΚΤΡΙΚΕΣ ΙΔΙΟΤΗΤΕΣ ΙΣΤΩΝ</a:t>
            </a:r>
          </a:p>
        </p:txBody>
      </p:sp>
      <p:sp>
        <p:nvSpPr>
          <p:cNvPr id="3" name="Θέση περιεχομένου 2">
            <a:extLst>
              <a:ext uri="{FF2B5EF4-FFF2-40B4-BE49-F238E27FC236}">
                <a16:creationId xmlns:a16="http://schemas.microsoft.com/office/drawing/2014/main" xmlns="" id="{907F8CB0-CFD2-4A4C-A989-5FB20F1F9AFF}"/>
              </a:ext>
            </a:extLst>
          </p:cNvPr>
          <p:cNvSpPr>
            <a:spLocks noGrp="1"/>
          </p:cNvSpPr>
          <p:nvPr>
            <p:ph idx="1"/>
          </p:nvPr>
        </p:nvSpPr>
        <p:spPr/>
        <p:txBody>
          <a:bodyPr/>
          <a:lstStyle/>
          <a:p>
            <a:endParaRPr lang="el-GR" dirty="0"/>
          </a:p>
          <a:p>
            <a:r>
              <a:rPr lang="el-GR" dirty="0"/>
              <a:t>Καθορίζονται από: Περιεκτικότητα σε νερό, ικανότητα απορρόφησης </a:t>
            </a:r>
            <a:r>
              <a:rPr lang="en-US" dirty="0"/>
              <a:t>RF </a:t>
            </a:r>
            <a:r>
              <a:rPr lang="el-GR" dirty="0"/>
              <a:t>ακτινοβολίας</a:t>
            </a:r>
          </a:p>
          <a:p>
            <a:r>
              <a:rPr lang="el-GR" dirty="0"/>
              <a:t>Υγροί ιστοί: Δέρμα, μύες</a:t>
            </a:r>
          </a:p>
          <a:p>
            <a:r>
              <a:rPr lang="el-GR" dirty="0"/>
              <a:t>Στεγνοί ιστοί: Λίπος</a:t>
            </a:r>
          </a:p>
        </p:txBody>
      </p:sp>
    </p:spTree>
    <p:extLst>
      <p:ext uri="{BB962C8B-B14F-4D97-AF65-F5344CB8AC3E}">
        <p14:creationId xmlns:p14="http://schemas.microsoft.com/office/powerpoint/2010/main" xmlns="" val="3513671451"/>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TM10001114[[fn=Συλλογή]]</Template>
  <TotalTime>1867</TotalTime>
  <Words>1650</Words>
  <Application>Microsoft Office PowerPoint</Application>
  <PresentationFormat>Προσαρμογή</PresentationFormat>
  <Paragraphs>215</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Συλλογη</vt:lpstr>
      <vt:lpstr>ΕΘΝΙΚΟ ΚΑΙ ΚΑΠΟΔΙΣΤΡΙΑΚΟ ΠΑΝΕΠΙΣΤΗΜΙΟ ΑΘΗΝΩΝ ΙΑΤΡΙΚΗ ΣΧΟΛΗ   ΜΟΝΤΕΛΟΠΟΙΗΣΗ ΔΙΑΤΑΞΗΣ ΧΩΡΗΤΙΚΗΣ ΥΠΕΡΘΕΡΜΙΑΣ ΣΥΧΝΟΤΗΤΑΣ 27.12 MHz. ΑΡΙΘΜΗΤΙΚΕΣ ΑΝΑΛΥΣΕΙΣ ΚΑΙ ΑΠΟΤΕΛΕΣΜΑΤΑ ΜΕ ΧΡΗΣΗ ΤΡΙΩΝ ΤΥΠΩΝ ΒΙΟΛΟΓΙΚΩΝ ΙΣΤΩΝ </vt:lpstr>
      <vt:lpstr>Διαφάνεια 2</vt:lpstr>
      <vt:lpstr>ΠΕΡΙΕΧΟΜΕΝΑ</vt:lpstr>
      <vt:lpstr>ΠΕΡΙΕΧΟΜΕΝΑ</vt:lpstr>
      <vt:lpstr>ΕΙΣΑΓΩΓΗ ΣΤΗΝ ΥΠΕΡΘΕΡΜΙΑ [1], [2]</vt:lpstr>
      <vt:lpstr>ΑΝΟΣΟΠΟΙΗΤΙΚΗ ΑΝΤΙΔΡΑΣΗ ΛΟΓΩ ΥΠΕΡΘΕΡΜΙΑΣ (άμεσα) [3], [4]</vt:lpstr>
      <vt:lpstr>ΑΝΟΣΟΠΟΙΗΤΙΚΗ ΑΝΤΙΔΡΑΣΗ ΛΟΓΩ ΥΠΕΡΘΕΡΜΙΑΣ (έμμεσα)</vt:lpstr>
      <vt:lpstr>ΥΠΕΡΘΕΡΜΙΑ - ΗΛΕΚΤΡΟΜΑΓΝΗΤΙΣΜΟΣ</vt:lpstr>
      <vt:lpstr>ΔΙΗΛΕΚΤΡΙΚΕΣ ΙΔΙΟΤΗΤΕΣ ΙΣΤΩΝ</vt:lpstr>
      <vt:lpstr>ΔΙΗΛΕΚΤΡΙΚΕΣ ΙΔΙΟΤΗΤΕΣ ΙΣΤΩΝ</vt:lpstr>
      <vt:lpstr>ΗΛΕΚΤΡΟΜΑΓΝΗΤΙΚΟΙ ΕΦΑΡΜΟΓΕΙΣ [5] </vt:lpstr>
      <vt:lpstr>ΠΛΕΟΝΕΚΤΗΜΑΤΑ – ΜΕΙΟΝΕΚΤΗΜΑΤΑ [6]</vt:lpstr>
      <vt:lpstr>ΠΡΟΣΟΜΟΙΩΣΗ ΧΩΡΗΤΙΚΩΝ ΕΦΑΡΜΟΓΕΩΝ RF ΑΚΤΙΝΟΒΟΛΙΑΣ 27.12 MHz</vt:lpstr>
      <vt:lpstr>ΠΡΟΣΟΜΟΙΩΣΗ ΧΩΡΗΤΙΚΩΝ ΕΦΑΡΜΟΓΕΩΝ RF ΑΚΤΙΝΟΒΟΛΙΑΣ 27.12 MHz</vt:lpstr>
      <vt:lpstr>ΠΡΟΣΟΜΟΙΩΣΗ ΧΩΡΗΤΙΚΩΝ ΕΦΑΡΜΟΓΕΩΝ RF ΑΚΤΙΝΟΒΟΛΙΑΣ 27.12 MHz (ΓΕΩΜΕΤΡΙΑ)</vt:lpstr>
      <vt:lpstr>ΠΡΟΣΟΜΟΙΩΣΗ ΕΠΙΔΡΑΣΗΣ RF ΑΚΤΙΝΟΒΟΛΙΑΣ ΣΕ ΒΙΟΛΟΓΙΚΟΥΣ ΙΣΤΟΥΣ (ELECTROMAGNETIC WAVES)</vt:lpstr>
      <vt:lpstr>ΠΡΟΣΟΜΟΙΩΣΗ ΕΠΙΔΡΑΣΗΣ RF ΑΚΤΙΝΟΒΟΛΙΑΣ ΣΕ ΒΙΟΛΟΓΙΚΟΥΣ ΙΣΤΟΥΣ (ELECTROMAGNETIC WAVES)</vt:lpstr>
      <vt:lpstr>ΠΡΟΣΟΜΟΙΩΣΗ ΕΠΙΔΡΑΣΗΣ RF ΑΚΤΙΝΟΒΟΛΙΑΣ ΣΕ ΒΙΟΛΟΓΙΚΟΥΣ ΙΣΤΟΥΣ (ELECTROMAGNETIC WAVES)</vt:lpstr>
      <vt:lpstr>ΠΡΟΣΟΜΟΙΩΣΗ ΕΠΙΔΡΑΣΗΣ RF ΑΚΤΙΝΟΒΟΛΙΑΣ ΣΕ ΒΙΟΛΟΓΙΚΟΥΣ ΙΣΤΟΥΣ (HEAT TRANSFER IN SOLIDS)</vt:lpstr>
      <vt:lpstr>ΠΡΟΣΟΜΟΙΩΣΗ ΕΠΙΔΡΑΣΗΣ RF ΑΚΤΙΝΟΒΟΛΙΑΣ ΣΕ ΒΙΟΛΟΓΙΚΟΥΣ ΙΣΤΟΥΣ (HEAT TRANSFER IN SOLIDS)</vt:lpstr>
      <vt:lpstr>ΠΡΟΣΟΜΟΙΩΣΗ ΕΠΙΔΡΑΣΗΣ RF ΑΚΤΙΝΟΒΟΛΙΑΣ ΣΕ ΒΙΟΛΟΓΙΚΟΥΣ ΙΣΤΟΥΣ (HEAT TRANSFER IN SOLIDS)</vt:lpstr>
      <vt:lpstr>ΑΠΕΙΚΟΝΙΣΗ ΠΕΔΙΟΥ (1,7m)</vt:lpstr>
      <vt:lpstr>ΑΠΕΙΚΟΝΙΣΗ ΠΕΔΙΟΥ (6m)</vt:lpstr>
      <vt:lpstr>ΑΠΕΙΚΟΝΙΣΗ ΘΕΡΜΟΚΡΑΣΙΑΣ (1,7m)</vt:lpstr>
      <vt:lpstr>ΑΠΕΙΚΟΝΙΣΗ ΘΕΡΜΟΚΡΑΣΙΑΣ (6m)</vt:lpstr>
      <vt:lpstr>ΑΠΟΤΕΛΕΣΜΑΤΑ - ΣΥΜΠΕΡΑΣΜΑΤΑ</vt:lpstr>
      <vt:lpstr> ΕYΧΑΡΙΣΤΙΕΣ </vt:lpstr>
      <vt:lpstr>ΒΙΒΛΙΟΓΡΑΦΙΑ ΠΑΡΟΥΣΙΑΣΗΣ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 ΚΑΙ ΚΑΠΟΔΙΣΤΡΙΑΚΟ ΠΑΝΕΠΙΣΤΗΜΙΟ ΑΘΗΝΩΝ ΙΑΤΡΙΚΗ ΣΧΟΛΗ    ΤΙΤΛΟΣ</dc:title>
  <dc:creator>Savvas Loukidis</dc:creator>
  <cp:lastModifiedBy>tom</cp:lastModifiedBy>
  <cp:revision>38</cp:revision>
  <dcterms:created xsi:type="dcterms:W3CDTF">2020-09-29T11:15:05Z</dcterms:created>
  <dcterms:modified xsi:type="dcterms:W3CDTF">2023-04-27T11:40:42Z</dcterms:modified>
</cp:coreProperties>
</file>